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0"/>
  </p:notesMasterIdLst>
  <p:sldIdLst>
    <p:sldId id="267" r:id="rId2"/>
    <p:sldId id="259" r:id="rId3"/>
    <p:sldId id="279" r:id="rId4"/>
    <p:sldId id="283" r:id="rId5"/>
    <p:sldId id="319" r:id="rId6"/>
    <p:sldId id="318" r:id="rId7"/>
    <p:sldId id="317" r:id="rId8"/>
    <p:sldId id="320" r:id="rId9"/>
    <p:sldId id="321" r:id="rId10"/>
    <p:sldId id="312" r:id="rId11"/>
    <p:sldId id="311" r:id="rId12"/>
    <p:sldId id="304" r:id="rId13"/>
    <p:sldId id="316" r:id="rId14"/>
    <p:sldId id="296" r:id="rId15"/>
    <p:sldId id="297" r:id="rId16"/>
    <p:sldId id="271" r:id="rId17"/>
    <p:sldId id="287" r:id="rId18"/>
    <p:sldId id="272" r:id="rId19"/>
    <p:sldId id="277" r:id="rId20"/>
    <p:sldId id="328" r:id="rId21"/>
    <p:sldId id="305" r:id="rId22"/>
    <p:sldId id="325" r:id="rId23"/>
    <p:sldId id="324" r:id="rId24"/>
    <p:sldId id="326" r:id="rId25"/>
    <p:sldId id="306" r:id="rId26"/>
    <p:sldId id="310" r:id="rId27"/>
    <p:sldId id="322" r:id="rId28"/>
    <p:sldId id="327" r:id="rId29"/>
  </p:sldIdLst>
  <p:sldSz cx="9144000" cy="6858000" type="screen4x3"/>
  <p:notesSz cx="6858000" cy="9144000"/>
  <p:custShowLst>
    <p:custShow name="Thesis_akila" id="0">
      <p:sldLst>
        <p:sld r:id="rId2"/>
        <p:sld r:id="rId3"/>
        <p:sld r:id="rId4"/>
        <p:sld r:id="rId5"/>
      </p:sldLst>
    </p:custShow>
  </p:custShow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3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9E2F"/>
    <a:srgbClr val="9DC11F"/>
    <a:srgbClr val="E15C12"/>
    <a:srgbClr val="EEEEEE"/>
    <a:srgbClr val="58585A"/>
    <a:srgbClr val="3C94CC"/>
    <a:srgbClr val="564C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75980" autoAdjust="0"/>
  </p:normalViewPr>
  <p:slideViewPr>
    <p:cSldViewPr>
      <p:cViewPr varScale="1">
        <p:scale>
          <a:sx n="67" d="100"/>
          <a:sy n="67" d="100"/>
        </p:scale>
        <p:origin x="1800" y="48"/>
      </p:cViewPr>
      <p:guideLst>
        <p:guide orient="horz" pos="1026"/>
        <p:guide pos="2880"/>
        <p:guide orient="horz" pos="13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5028B-752C-4646-8232-09A7DC337172}" type="datetimeFigureOut">
              <a:rPr lang="de-DE" smtClean="0"/>
              <a:pPr/>
              <a:t>14.09.2016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3C016-F74D-424F-87FA-C3C80D01CF3E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072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C016-F74D-424F-87FA-C3C80D01CF3E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239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Technologies</a:t>
            </a:r>
          </a:p>
          <a:p>
            <a:r>
              <a:rPr lang="de-DE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WebGL- 3D web standard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 - Functional control of web page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JavaScript - Control of elements and data conversion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Python - Database and server connection</a:t>
            </a:r>
          </a:p>
          <a:p>
            <a:r>
              <a:rPr lang="de-DE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Structured Query Language (SQL) - Data base queries</a:t>
            </a:r>
          </a:p>
          <a:p>
            <a:endParaRPr lang="de-DE" sz="10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exchange format</a:t>
            </a:r>
          </a:p>
          <a:p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GeoJSON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Data transfer to </a:t>
            </a:r>
            <a:r>
              <a:rPr lang="en-US" sz="10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WebGL</a:t>
            </a:r>
            <a:endParaRPr lang="en-US" sz="10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0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libraries/APIs</a:t>
            </a:r>
          </a:p>
          <a:p>
            <a:r>
              <a:rPr lang="de-DE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 JS - Interactive web applications</a:t>
            </a:r>
          </a:p>
          <a:p>
            <a:r>
              <a:rPr lang="de-DE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Three.js - 3D visualization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D3.js - Conversion of geographic coordinates</a:t>
            </a:r>
          </a:p>
          <a:p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D3-ThreeD.js Link Three.js with D3.js</a:t>
            </a: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C016-F74D-424F-87FA-C3C80D01CF3E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756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PHP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over</a:t>
            </a:r>
            <a:r>
              <a:rPr lang="de-DE" baseline="0" dirty="0" smtClean="0"/>
              <a:t> Python</a:t>
            </a:r>
          </a:p>
          <a:p>
            <a:r>
              <a:rPr lang="de-DE" baseline="0" dirty="0" smtClean="0"/>
              <a:t>-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currently</a:t>
            </a:r>
            <a:r>
              <a:rPr lang="de-DE" baseline="0" dirty="0" smtClean="0"/>
              <a:t>  @ EIFER </a:t>
            </a:r>
            <a:r>
              <a:rPr lang="de-DE" baseline="0" dirty="0" err="1" smtClean="0"/>
              <a:t>energy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simulation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run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Python </a:t>
            </a:r>
          </a:p>
          <a:p>
            <a:r>
              <a:rPr lang="de-DE" baseline="0" dirty="0" smtClean="0"/>
              <a:t>- </a:t>
            </a:r>
            <a:r>
              <a:rPr lang="de-DE" baseline="0" dirty="0" err="1" smtClean="0"/>
              <a:t>Easier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integrate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C016-F74D-424F-87FA-C3C80D01CF3E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6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Data input</a:t>
            </a:r>
          </a:p>
          <a:p>
            <a:r>
              <a:rPr lang="de-DE" dirty="0" smtClean="0"/>
              <a:t>Data processing</a:t>
            </a:r>
          </a:p>
          <a:p>
            <a:r>
              <a:rPr lang="de-DE" dirty="0" smtClean="0"/>
              <a:t>Data transformation and visualization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C016-F74D-424F-87FA-C3C80D01CF3E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887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3D web interface layout consisting of Viewer window (1), Navigation controls (2),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Toolbar (3), Action panel (4), and Information windows (5)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C016-F74D-424F-87FA-C3C80D01CF3E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0668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Chrome – </a:t>
            </a:r>
            <a:r>
              <a:rPr lang="de-DE" dirty="0" err="1" smtClean="0"/>
              <a:t>best</a:t>
            </a:r>
            <a:endParaRPr lang="de-DE" dirty="0" smtClean="0"/>
          </a:p>
          <a:p>
            <a:r>
              <a:rPr lang="de-DE" dirty="0" smtClean="0"/>
              <a:t>Firefox</a:t>
            </a:r>
            <a:r>
              <a:rPr lang="de-DE" baseline="0" dirty="0" smtClean="0"/>
              <a:t> – </a:t>
            </a:r>
            <a:r>
              <a:rPr lang="de-DE" baseline="0" dirty="0" err="1" smtClean="0"/>
              <a:t>poor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larger </a:t>
            </a:r>
            <a:r>
              <a:rPr lang="de-DE" baseline="0" dirty="0" err="1" smtClean="0"/>
              <a:t>memory</a:t>
            </a:r>
            <a:endParaRPr lang="de-DE" baseline="0" dirty="0" smtClean="0"/>
          </a:p>
          <a:p>
            <a:r>
              <a:rPr lang="de-DE" baseline="0" dirty="0" smtClean="0"/>
              <a:t>Safari –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graphics</a:t>
            </a:r>
            <a:r>
              <a:rPr lang="de-DE" baseline="0" dirty="0" smtClean="0"/>
              <a:t> but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RAM</a:t>
            </a:r>
          </a:p>
          <a:p>
            <a:r>
              <a:rPr lang="de-DE" baseline="0" dirty="0" smtClean="0"/>
              <a:t>Internet Explorer – </a:t>
            </a:r>
            <a:r>
              <a:rPr lang="de-DE" baseline="0" dirty="0" err="1" smtClean="0"/>
              <a:t>comparatively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memory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C016-F74D-424F-87FA-C3C80D01CF3E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9677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C016-F74D-424F-87FA-C3C80D01CF3E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975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Visualization of urban energy modelling and simulation results is a crucial part in energy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C016-F74D-424F-87FA-C3C80D01CF3E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9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Geospatial</a:t>
            </a:r>
            <a:r>
              <a:rPr lang="de-DE" dirty="0" smtClean="0"/>
              <a:t> – </a:t>
            </a:r>
            <a:r>
              <a:rPr lang="de-DE" dirty="0" err="1" smtClean="0"/>
              <a:t>Cartesian</a:t>
            </a:r>
            <a:r>
              <a:rPr lang="de-DE" dirty="0" smtClean="0"/>
              <a:t> </a:t>
            </a:r>
            <a:r>
              <a:rPr lang="de-DE" dirty="0" err="1" smtClean="0"/>
              <a:t>coordinate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C016-F74D-424F-87FA-C3C80D01CF3E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463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Geospatial</a:t>
            </a:r>
            <a:r>
              <a:rPr lang="de-DE" dirty="0" smtClean="0"/>
              <a:t> – </a:t>
            </a:r>
            <a:r>
              <a:rPr lang="de-DE" dirty="0" err="1" smtClean="0"/>
              <a:t>Cartesian</a:t>
            </a:r>
            <a:r>
              <a:rPr lang="de-DE" dirty="0" smtClean="0"/>
              <a:t> </a:t>
            </a:r>
            <a:r>
              <a:rPr lang="de-DE" dirty="0" err="1" smtClean="0"/>
              <a:t>coordinate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C016-F74D-424F-87FA-C3C80D01CF3E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089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Geospatial</a:t>
            </a:r>
            <a:r>
              <a:rPr lang="de-DE" dirty="0" smtClean="0"/>
              <a:t> – </a:t>
            </a:r>
            <a:r>
              <a:rPr lang="de-DE" dirty="0" err="1" smtClean="0"/>
              <a:t>Cartesian</a:t>
            </a:r>
            <a:r>
              <a:rPr lang="de-DE" dirty="0" smtClean="0"/>
              <a:t> </a:t>
            </a:r>
            <a:r>
              <a:rPr lang="de-DE" dirty="0" err="1" smtClean="0"/>
              <a:t>coordinate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C016-F74D-424F-87FA-C3C80D01CF3E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243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Geospatial</a:t>
            </a:r>
            <a:r>
              <a:rPr lang="de-DE" dirty="0" smtClean="0"/>
              <a:t> – </a:t>
            </a:r>
            <a:r>
              <a:rPr lang="de-DE" dirty="0" err="1" smtClean="0"/>
              <a:t>Cartesian</a:t>
            </a:r>
            <a:r>
              <a:rPr lang="de-DE" dirty="0" smtClean="0"/>
              <a:t> </a:t>
            </a:r>
            <a:r>
              <a:rPr lang="de-DE" dirty="0" err="1" smtClean="0"/>
              <a:t>coordinate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C016-F74D-424F-87FA-C3C80D01CF3E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6774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Geospatial</a:t>
            </a:r>
            <a:r>
              <a:rPr lang="de-DE" dirty="0" smtClean="0"/>
              <a:t> – </a:t>
            </a:r>
            <a:r>
              <a:rPr lang="de-DE" dirty="0" err="1" smtClean="0"/>
              <a:t>Cartesian</a:t>
            </a:r>
            <a:r>
              <a:rPr lang="de-DE" dirty="0" smtClean="0"/>
              <a:t> </a:t>
            </a:r>
            <a:r>
              <a:rPr lang="de-DE" dirty="0" err="1" smtClean="0"/>
              <a:t>coordinate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C016-F74D-424F-87FA-C3C80D01CF3E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1680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Geospatial</a:t>
            </a:r>
            <a:r>
              <a:rPr lang="de-DE" dirty="0" smtClean="0"/>
              <a:t> – </a:t>
            </a:r>
            <a:r>
              <a:rPr lang="de-DE" dirty="0" err="1" smtClean="0"/>
              <a:t>Cartesian</a:t>
            </a:r>
            <a:r>
              <a:rPr lang="de-DE" dirty="0" smtClean="0"/>
              <a:t> </a:t>
            </a:r>
            <a:r>
              <a:rPr lang="de-DE" dirty="0" err="1" smtClean="0"/>
              <a:t>coordinate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C016-F74D-424F-87FA-C3C80D01CF3E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8136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1.generation</a:t>
            </a:r>
          </a:p>
          <a:p>
            <a:r>
              <a:rPr lang="en-US" dirty="0" smtClean="0"/>
              <a:t>Xerox</a:t>
            </a:r>
            <a:r>
              <a:rPr lang="en-US" baseline="0" dirty="0" smtClean="0"/>
              <a:t> – first interactive map viewer</a:t>
            </a:r>
          </a:p>
          <a:p>
            <a:r>
              <a:rPr lang="en-US" baseline="0" dirty="0" smtClean="0"/>
              <a:t>ESRI ArcIMS – </a:t>
            </a:r>
            <a:r>
              <a:rPr lang="en-US" baseline="0" dirty="0" err="1" smtClean="0"/>
              <a:t>Integr</a:t>
            </a:r>
            <a:r>
              <a:rPr lang="en-US" baseline="0" dirty="0" smtClean="0"/>
              <a:t>/</a:t>
            </a:r>
            <a:r>
              <a:rPr lang="en-US" baseline="0" dirty="0" err="1" smtClean="0"/>
              <a:t>aph</a:t>
            </a:r>
            <a:r>
              <a:rPr lang="en-US" baseline="0" dirty="0" smtClean="0"/>
              <a:t> GeoMedia</a:t>
            </a:r>
          </a:p>
          <a:p>
            <a:endParaRPr lang="en-US" baseline="0" dirty="0" smtClean="0"/>
          </a:p>
          <a:p>
            <a:r>
              <a:rPr lang="en-US" baseline="0" dirty="0" smtClean="0"/>
              <a:t>2. Generation </a:t>
            </a:r>
          </a:p>
          <a:p>
            <a:r>
              <a:rPr lang="en-US" baseline="0" dirty="0" smtClean="0"/>
              <a:t>Html</a:t>
            </a:r>
          </a:p>
          <a:p>
            <a:r>
              <a:rPr lang="en-US" baseline="0" dirty="0" err="1" smtClean="0"/>
              <a:t>Nasa</a:t>
            </a:r>
            <a:r>
              <a:rPr lang="en-US" baseline="0" dirty="0" smtClean="0"/>
              <a:t> - 2003</a:t>
            </a:r>
          </a:p>
          <a:p>
            <a:r>
              <a:rPr lang="en-US" baseline="0" dirty="0" smtClean="0"/>
              <a:t>3. Generation </a:t>
            </a:r>
          </a:p>
          <a:p>
            <a:r>
              <a:rPr lang="en-US" baseline="0" dirty="0" smtClean="0"/>
              <a:t>Ajax</a:t>
            </a:r>
          </a:p>
          <a:p>
            <a:r>
              <a:rPr lang="en-US" baseline="0" dirty="0" smtClean="0"/>
              <a:t>Microsoft = </a:t>
            </a:r>
            <a:r>
              <a:rPr lang="en-US" baseline="0" dirty="0" err="1" smtClean="0"/>
              <a:t>bing</a:t>
            </a:r>
            <a:r>
              <a:rPr lang="en-US" baseline="0" dirty="0" smtClean="0"/>
              <a:t> maps = 2005</a:t>
            </a:r>
          </a:p>
          <a:p>
            <a:r>
              <a:rPr lang="en-US" baseline="0" dirty="0" smtClean="0"/>
              <a:t>Google earth - 2008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C016-F74D-424F-87FA-C3C80D01CF3E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881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407749" y="6300863"/>
            <a:ext cx="728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464E24F-69E2-485C-808C-18973978D64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Rechteck 2"/>
          <p:cNvSpPr/>
          <p:nvPr userDrawn="1"/>
        </p:nvSpPr>
        <p:spPr>
          <a:xfrm>
            <a:off x="0" y="2276872"/>
            <a:ext cx="6148861" cy="1072800"/>
          </a:xfrm>
          <a:prstGeom prst="rect">
            <a:avLst/>
          </a:prstGeom>
          <a:solidFill>
            <a:srgbClr val="9D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eifer_ppt_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28184" y="2279705"/>
            <a:ext cx="2147403" cy="1072800"/>
          </a:xfrm>
          <a:prstGeom prst="rect">
            <a:avLst/>
          </a:prstGeom>
        </p:spPr>
      </p:pic>
      <p:sp>
        <p:nvSpPr>
          <p:cNvPr id="5" name="Rechteck 4"/>
          <p:cNvSpPr/>
          <p:nvPr userDrawn="1"/>
        </p:nvSpPr>
        <p:spPr>
          <a:xfrm>
            <a:off x="0" y="0"/>
            <a:ext cx="9144000" cy="1142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407749" y="6300863"/>
            <a:ext cx="728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464E24F-69E2-485C-808C-18973978D64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11560" y="57478"/>
            <a:ext cx="5674952" cy="785794"/>
          </a:xfrm>
        </p:spPr>
        <p:txBody>
          <a:bodyPr anchor="ctr" anchorCtr="0"/>
          <a:lstStyle>
            <a:lvl1pPr>
              <a:defRPr/>
            </a:lvl1pPr>
            <a:lvl7pPr algn="l">
              <a:defRPr sz="2400" baseline="0"/>
            </a:lvl7pPr>
          </a:lstStyle>
          <a:p>
            <a:pPr lvl="6"/>
            <a:r>
              <a:rPr lang="en-US" noProof="0" dirty="0" smtClean="0"/>
              <a:t>Chapter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54953" y="1298020"/>
            <a:ext cx="7127875" cy="448843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lvl1pPr>
            <a:lvl5pPr>
              <a:defRPr/>
            </a:lvl5pPr>
            <a:lvl6pPr>
              <a:defRPr sz="1800"/>
            </a:lvl6pPr>
            <a:lvl7pPr>
              <a:defRPr sz="2400"/>
            </a:lvl7pPr>
          </a:lstStyle>
          <a:p>
            <a:pPr lvl="0"/>
            <a:r>
              <a:rPr lang="de-DE" dirty="0" smtClean="0"/>
              <a:t>1. Ebene</a:t>
            </a:r>
          </a:p>
          <a:p>
            <a:pPr marL="3175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7. Ebene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407749" y="6300863"/>
            <a:ext cx="728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464E24F-69E2-485C-808C-18973978D64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idx="1"/>
          </p:nvPr>
        </p:nvSpPr>
        <p:spPr>
          <a:xfrm>
            <a:off x="5220072" y="1298020"/>
            <a:ext cx="2750096" cy="18722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12" name="Bildplatzhalter 2"/>
          <p:cNvSpPr>
            <a:spLocks noGrp="1"/>
          </p:cNvSpPr>
          <p:nvPr>
            <p:ph type="pic" idx="10"/>
          </p:nvPr>
        </p:nvSpPr>
        <p:spPr>
          <a:xfrm>
            <a:off x="5220072" y="3738977"/>
            <a:ext cx="2750096" cy="187220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54953" y="1298020"/>
            <a:ext cx="4463851" cy="4319588"/>
          </a:xfrm>
        </p:spPr>
        <p:txBody>
          <a:bodyPr>
            <a:noAutofit/>
          </a:bodyPr>
          <a:lstStyle>
            <a:lvl2pPr>
              <a:defRPr baseline="0"/>
            </a:lvl2pPr>
            <a:lvl5pPr>
              <a:defRPr sz="1800"/>
            </a:lvl5pPr>
            <a:lvl6pPr marL="0" indent="0">
              <a:buNone/>
              <a:defRPr sz="1800" baseline="0"/>
            </a:lvl6pPr>
            <a:lvl7pPr>
              <a:defRPr sz="2400">
                <a:latin typeface="+mn-lt"/>
              </a:defRPr>
            </a:lvl7pPr>
          </a:lstStyle>
          <a:p>
            <a:pPr lvl="0"/>
            <a:r>
              <a:rPr lang="en-US" noProof="0" dirty="0" smtClean="0"/>
              <a:t>1.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5"/>
            <a:r>
              <a:rPr lang="en-US" sz="1800" noProof="0" dirty="0" err="1" smtClean="0"/>
              <a:t>Sechste</a:t>
            </a:r>
            <a:r>
              <a:rPr lang="en-US" sz="1800" noProof="0" dirty="0" smtClean="0"/>
              <a:t> </a:t>
            </a:r>
            <a:r>
              <a:rPr lang="en-US" sz="1800" noProof="0" dirty="0" err="1" smtClean="0"/>
              <a:t>Ebene</a:t>
            </a:r>
            <a:endParaRPr lang="en-US" sz="1800" noProof="0" dirty="0" smtClean="0"/>
          </a:p>
          <a:p>
            <a:pPr lvl="6"/>
            <a:r>
              <a:rPr lang="en-US" sz="1800" noProof="0" dirty="0" smtClean="0"/>
              <a:t>7. </a:t>
            </a:r>
            <a:r>
              <a:rPr lang="en-US" sz="1800" noProof="0" dirty="0" err="1" smtClean="0"/>
              <a:t>Ebene</a:t>
            </a:r>
            <a:endParaRPr lang="en-US" noProof="0" dirty="0"/>
          </a:p>
        </p:txBody>
      </p:sp>
      <p:sp>
        <p:nvSpPr>
          <p:cNvPr id="7" name="Textplatzhalt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11560" y="57478"/>
            <a:ext cx="5674952" cy="785794"/>
          </a:xfrm>
        </p:spPr>
        <p:txBody>
          <a:bodyPr anchor="ctr" anchorCtr="0"/>
          <a:lstStyle>
            <a:lvl1pPr>
              <a:defRPr/>
            </a:lvl1pPr>
            <a:lvl7pPr algn="l">
              <a:defRPr sz="2400" baseline="0"/>
            </a:lvl7pPr>
          </a:lstStyle>
          <a:p>
            <a:pPr lvl="6"/>
            <a:r>
              <a:rPr lang="en-US" noProof="0" smtClean="0"/>
              <a:t>Chapter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Seitengröß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13" name="Rechteck 12"/>
          <p:cNvSpPr/>
          <p:nvPr userDrawn="1"/>
        </p:nvSpPr>
        <p:spPr>
          <a:xfrm>
            <a:off x="-1" y="0"/>
            <a:ext cx="6379515" cy="822082"/>
          </a:xfrm>
          <a:prstGeom prst="rect">
            <a:avLst/>
          </a:prstGeom>
          <a:solidFill>
            <a:srgbClr val="9DC11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effectLst/>
            </a:endParaRPr>
          </a:p>
        </p:txBody>
      </p:sp>
      <p:pic>
        <p:nvPicPr>
          <p:cNvPr id="14" name="Grafik 13" descr="eifer_ppt_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54270" y="1876"/>
            <a:ext cx="1646122" cy="8230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407749" y="6300863"/>
            <a:ext cx="728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464E24F-69E2-485C-808C-18973978D64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11560" y="57478"/>
            <a:ext cx="5674952" cy="785794"/>
          </a:xfrm>
        </p:spPr>
        <p:txBody>
          <a:bodyPr anchor="ctr" anchorCtr="0"/>
          <a:lstStyle>
            <a:lvl1pPr>
              <a:defRPr/>
            </a:lvl1pPr>
            <a:lvl7pPr algn="l">
              <a:defRPr sz="2400" baseline="0"/>
            </a:lvl7pPr>
          </a:lstStyle>
          <a:p>
            <a:pPr lvl="6"/>
            <a:r>
              <a:rPr lang="en-US" noProof="0" smtClean="0"/>
              <a:t>Chapter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407749" y="6300863"/>
            <a:ext cx="728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464E24F-69E2-485C-808C-18973978D64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54953" y="1298020"/>
            <a:ext cx="7127875" cy="4319588"/>
          </a:xfrm>
        </p:spPr>
        <p:txBody>
          <a:bodyPr/>
          <a:lstStyle>
            <a:lvl3pPr>
              <a:defRPr sz="2400"/>
            </a:lvl3pPr>
            <a:lvl4pPr marL="269875" indent="0">
              <a:buNone/>
              <a:defRPr sz="2000" b="1">
                <a:solidFill>
                  <a:srgbClr val="509E2F"/>
                </a:solidFill>
              </a:defRPr>
            </a:lvl4pPr>
          </a:lstStyle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</p:txBody>
      </p:sp>
      <p:sp>
        <p:nvSpPr>
          <p:cNvPr id="6" name="Textplatzhalt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11560" y="57478"/>
            <a:ext cx="5674952" cy="785794"/>
          </a:xfrm>
        </p:spPr>
        <p:txBody>
          <a:bodyPr anchor="ctr" anchorCtr="0"/>
          <a:lstStyle>
            <a:lvl1pPr>
              <a:defRPr/>
            </a:lvl1pPr>
            <a:lvl7pPr algn="l">
              <a:defRPr sz="2400" baseline="0"/>
            </a:lvl7pPr>
          </a:lstStyle>
          <a:p>
            <a:pPr lvl="6"/>
            <a:r>
              <a:rPr lang="en-US" noProof="0" smtClean="0"/>
              <a:t>Table of Content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äs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407749" y="6300863"/>
            <a:ext cx="728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464E24F-69E2-485C-808C-18973978D64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54953" y="2852936"/>
            <a:ext cx="7127875" cy="72008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  <a:lvl3pPr>
              <a:defRPr sz="2500"/>
            </a:lvl3pPr>
            <a:lvl4pPr marL="269875" indent="0">
              <a:buNone/>
              <a:defRPr sz="2000" b="1">
                <a:solidFill>
                  <a:srgbClr val="509E2F"/>
                </a:solidFill>
              </a:defRPr>
            </a:lvl4pPr>
          </a:lstStyle>
          <a:p>
            <a:pPr lvl="2"/>
            <a:r>
              <a:rPr lang="en-US" noProof="0" smtClean="0"/>
              <a:t>Dritte Ebene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407749" y="6300863"/>
            <a:ext cx="728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464E24F-69E2-485C-808C-18973978D64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54953" y="1298020"/>
            <a:ext cx="7127875" cy="4319588"/>
          </a:xfrm>
        </p:spPr>
        <p:txBody>
          <a:bodyPr/>
          <a:lstStyle>
            <a:lvl2pPr>
              <a:defRPr sz="3200"/>
            </a:lvl2pPr>
            <a:lvl4pPr>
              <a:buNone/>
              <a:defRPr/>
            </a:lvl4pPr>
            <a:lvl5pPr>
              <a:buNone/>
              <a:defRPr/>
            </a:lvl5pPr>
          </a:lstStyle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ine Ecke des Rechtecks abrunden 9"/>
          <p:cNvSpPr/>
          <p:nvPr userDrawn="1"/>
        </p:nvSpPr>
        <p:spPr>
          <a:xfrm>
            <a:off x="-10785" y="6215082"/>
            <a:ext cx="8081814" cy="642918"/>
          </a:xfrm>
          <a:prstGeom prst="round1Rect">
            <a:avLst>
              <a:gd name="adj" fmla="val 3469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55200" y="1299600"/>
            <a:ext cx="7787208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 dirty="0" err="1" smtClean="0"/>
              <a:t>Textmasterformate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5"/>
            <a:r>
              <a:rPr lang="en-US" sz="1800" noProof="0" dirty="0" err="1" smtClean="0"/>
              <a:t>Sechste</a:t>
            </a:r>
            <a:r>
              <a:rPr lang="en-US" sz="1800" noProof="0" dirty="0" smtClean="0"/>
              <a:t> </a:t>
            </a:r>
            <a:r>
              <a:rPr lang="en-US" sz="1800" noProof="0" dirty="0" err="1" smtClean="0"/>
              <a:t>Ebene</a:t>
            </a:r>
            <a:endParaRPr lang="en-US" sz="1800" noProof="0" dirty="0" smtClean="0"/>
          </a:p>
          <a:p>
            <a:pPr lvl="6"/>
            <a:r>
              <a:rPr lang="en-US" sz="2400" noProof="0" dirty="0" smtClean="0">
                <a:latin typeface="+mj-lt"/>
              </a:rPr>
              <a:t>7. </a:t>
            </a:r>
            <a:r>
              <a:rPr lang="en-US" sz="2400" noProof="0" dirty="0" err="1" smtClean="0">
                <a:latin typeface="+mj-lt"/>
              </a:rPr>
              <a:t>Ebene</a:t>
            </a:r>
            <a:endParaRPr lang="en-US" sz="1800" noProof="0" dirty="0" smtClean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407749" y="6300863"/>
            <a:ext cx="728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464E24F-69E2-485C-808C-18973978D64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Rechteck 10"/>
          <p:cNvSpPr/>
          <p:nvPr userDrawn="1"/>
        </p:nvSpPr>
        <p:spPr>
          <a:xfrm>
            <a:off x="0" y="0"/>
            <a:ext cx="6351584" cy="822082"/>
          </a:xfrm>
          <a:prstGeom prst="rect">
            <a:avLst/>
          </a:prstGeom>
          <a:solidFill>
            <a:srgbClr val="9D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eifer_ppt_logo.png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6426340" y="-159"/>
            <a:ext cx="1646122" cy="822369"/>
          </a:xfrm>
          <a:prstGeom prst="rect">
            <a:avLst/>
          </a:prstGeom>
        </p:spPr>
      </p:pic>
      <p:sp>
        <p:nvSpPr>
          <p:cNvPr id="13" name="Textfeld 12"/>
          <p:cNvSpPr txBox="1"/>
          <p:nvPr userDrawn="1"/>
        </p:nvSpPr>
        <p:spPr>
          <a:xfrm>
            <a:off x="2160000" y="6228000"/>
            <a:ext cx="2340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aseline="0" noProof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AutoCarto Workshop 2016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720000" y="6228000"/>
            <a:ext cx="1423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14.09.2016      |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Grafik 15" descr="kit_edf.pn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6265572" y="6325255"/>
            <a:ext cx="1658672" cy="3898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9" r:id="rId2"/>
    <p:sldLayoutId id="2147483661" r:id="rId3"/>
    <p:sldLayoutId id="2147483690" r:id="rId4"/>
    <p:sldLayoutId id="2147483673" r:id="rId5"/>
    <p:sldLayoutId id="2147483703" r:id="rId6"/>
    <p:sldLayoutId id="2147483704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175" indent="-3175" algn="l" defTabSz="914400" rtl="0" eaLnBrk="1" latinLnBrk="0" hangingPunct="1">
        <a:spcBef>
          <a:spcPct val="20000"/>
        </a:spcBef>
        <a:buFont typeface="Arial" pitchFamily="34" charset="0"/>
        <a:buNone/>
        <a:defRPr sz="2400" b="1" kern="1200">
          <a:solidFill>
            <a:srgbClr val="509E2F"/>
          </a:solidFill>
          <a:latin typeface="Arial" pitchFamily="34" charset="0"/>
          <a:ea typeface="+mn-ea"/>
          <a:cs typeface="Arial" pitchFamily="34" charset="0"/>
        </a:defRPr>
      </a:lvl2pPr>
      <a:lvl3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69875" indent="-269875" algn="l" defTabSz="914400" rtl="0" eaLnBrk="1" latinLnBrk="0" hangingPunct="1">
        <a:spcBef>
          <a:spcPct val="20000"/>
        </a:spcBef>
        <a:buClr>
          <a:srgbClr val="509E2F"/>
        </a:buClr>
        <a:buFont typeface="Wingdings" pitchFamily="2" charset="2"/>
        <a:buChar char="§"/>
        <a:defRPr sz="18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538163" indent="-271463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˃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000"/>
        </a:lnSpc>
        <a:spcBef>
          <a:spcPct val="20000"/>
        </a:spcBef>
        <a:buFont typeface="Arial" pitchFamily="34" charset="0"/>
        <a:buNone/>
        <a:defRPr sz="1400" b="1" kern="1200">
          <a:solidFill>
            <a:schemeClr val="bg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mailto:murshed@eifer.org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platzhalter 20"/>
          <p:cNvSpPr txBox="1">
            <a:spLocks/>
          </p:cNvSpPr>
          <p:nvPr/>
        </p:nvSpPr>
        <p:spPr>
          <a:xfrm>
            <a:off x="611560" y="2220804"/>
            <a:ext cx="5357850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</a:rPr>
              <a:t>Development of a Web-Browser Based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Interface for 3D </a:t>
            </a:r>
            <a:r>
              <a:rPr lang="en-US" sz="2000" b="1" dirty="0" smtClean="0">
                <a:solidFill>
                  <a:schemeClr val="bg1"/>
                </a:solidFill>
              </a:rPr>
              <a:t>Data</a:t>
            </a:r>
            <a:r>
              <a:rPr lang="en-GB" sz="2000" b="1" dirty="0" smtClean="0">
                <a:solidFill>
                  <a:schemeClr val="bg1"/>
                </a:solidFill>
              </a:rPr>
              <a:t> Visualisation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4" name="Textplatzhalter 6"/>
          <p:cNvSpPr>
            <a:spLocks noGrp="1"/>
          </p:cNvSpPr>
          <p:nvPr>
            <p:ph type="body" sz="quarter" idx="4294967295"/>
          </p:nvPr>
        </p:nvSpPr>
        <p:spPr>
          <a:xfrm>
            <a:off x="714348" y="571481"/>
            <a:ext cx="7643866" cy="481256"/>
          </a:xfrm>
        </p:spPr>
        <p:txBody>
          <a:bodyPr/>
          <a:lstStyle/>
          <a:p>
            <a:r>
              <a:rPr lang="de-DE" sz="1800" b="1" dirty="0" smtClean="0">
                <a:solidFill>
                  <a:schemeClr val="tx1"/>
                </a:solidFill>
              </a:rPr>
              <a:t>Jochen Wendel, </a:t>
            </a:r>
            <a:r>
              <a:rPr lang="de-DE" sz="1800" b="1" u="sng" dirty="0" smtClean="0">
                <a:solidFill>
                  <a:schemeClr val="tx1"/>
                </a:solidFill>
              </a:rPr>
              <a:t>Syed Monjur </a:t>
            </a:r>
            <a:r>
              <a:rPr lang="de-DE" b="1" u="sng" dirty="0"/>
              <a:t>Murshed</a:t>
            </a:r>
            <a:r>
              <a:rPr lang="de-DE" b="1" dirty="0"/>
              <a:t>, Akila </a:t>
            </a:r>
            <a:r>
              <a:rPr lang="de-DE" b="1" dirty="0" smtClean="0"/>
              <a:t>Sriramulu* </a:t>
            </a:r>
            <a:r>
              <a:rPr lang="de-DE" sz="1800" b="1" dirty="0" smtClean="0">
                <a:solidFill>
                  <a:schemeClr val="tx1"/>
                </a:solidFill>
              </a:rPr>
              <a:t>and Alexandru Nichersu</a:t>
            </a:r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4294967295"/>
          </p:nvPr>
        </p:nvSpPr>
        <p:spPr>
          <a:xfrm>
            <a:off x="611560" y="2932930"/>
            <a:ext cx="7500957" cy="1000125"/>
          </a:xfrm>
        </p:spPr>
        <p:txBody>
          <a:bodyPr/>
          <a:lstStyle/>
          <a:p>
            <a:r>
              <a:rPr lang="en-GB" sz="1600" b="1" i="1" dirty="0">
                <a:solidFill>
                  <a:schemeClr val="bg1"/>
                </a:solidFill>
              </a:rPr>
              <a:t>An open-source and plug-in free approach</a:t>
            </a:r>
            <a:endParaRPr lang="de-DE" sz="1600" i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4348" y="1173374"/>
            <a:ext cx="8060605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 smtClean="0"/>
              <a:t>European Institute for Energy Research, </a:t>
            </a:r>
            <a:r>
              <a:rPr lang="de-DE" sz="1600" i="1" dirty="0" smtClean="0"/>
              <a:t>Karlsruhe Institute of Technology (KIT) &amp; EDF</a:t>
            </a:r>
          </a:p>
          <a:p>
            <a:r>
              <a:rPr lang="en-US" sz="1600" i="1" dirty="0" smtClean="0"/>
              <a:t>*Karlsruhe University of Applied Sciences, Karlsruhe, Germany</a:t>
            </a:r>
            <a:endParaRPr lang="de-DE" sz="1600" i="1" dirty="0" smtClean="0"/>
          </a:p>
          <a:p>
            <a:endParaRPr lang="en-US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48" y="3685875"/>
            <a:ext cx="4845592" cy="23354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6"/>
            <a:r>
              <a:rPr lang="en-US" dirty="0" smtClean="0"/>
              <a:t>Requirements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64E24F-69E2-485C-808C-18973978D64C}" type="slidenum">
              <a:rPr lang="de-DE" smtClean="0"/>
              <a:pPr/>
              <a:t>10</a:t>
            </a:fld>
            <a:endParaRPr lang="de-DE"/>
          </a:p>
        </p:txBody>
      </p:sp>
      <p:grpSp>
        <p:nvGrpSpPr>
          <p:cNvPr id="6" name="Group 5"/>
          <p:cNvGrpSpPr/>
          <p:nvPr/>
        </p:nvGrpSpPr>
        <p:grpSpPr>
          <a:xfrm>
            <a:off x="2267744" y="3645024"/>
            <a:ext cx="4176464" cy="2592288"/>
            <a:chOff x="4295570" y="1124744"/>
            <a:chExt cx="4476647" cy="293354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5570" y="1124744"/>
              <a:ext cx="4476647" cy="2652074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5773108" y="3842846"/>
              <a:ext cx="152157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a-DK" sz="800" dirty="0" smtClean="0">
                  <a:latin typeface="CMR12"/>
                </a:rPr>
                <a:t>Source : Gr</a:t>
              </a:r>
              <a:r>
                <a:rPr lang="da-DK" sz="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ö</a:t>
              </a:r>
              <a:r>
                <a:rPr lang="da-DK" sz="800" dirty="0" smtClean="0">
                  <a:latin typeface="CMR12"/>
                </a:rPr>
                <a:t>ger </a:t>
              </a:r>
              <a:r>
                <a:rPr lang="da-DK" sz="800" dirty="0">
                  <a:latin typeface="CMR12"/>
                </a:rPr>
                <a:t>et al., </a:t>
              </a:r>
              <a:r>
                <a:rPr lang="da-DK" sz="800" dirty="0" smtClean="0">
                  <a:latin typeface="CMR12"/>
                </a:rPr>
                <a:t>(2012)</a:t>
              </a:r>
              <a:endParaRPr lang="en-US" sz="800" dirty="0"/>
            </a:p>
          </p:txBody>
        </p:sp>
      </p:grpSp>
      <p:sp>
        <p:nvSpPr>
          <p:cNvPr id="15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64938" y="1172951"/>
            <a:ext cx="8871558" cy="4319588"/>
          </a:xfrm>
        </p:spPr>
        <p:txBody>
          <a:bodyPr/>
          <a:lstStyle/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000" b="0" dirty="0" smtClean="0">
                <a:latin typeface="+mj-lt"/>
                <a:cs typeface="Times New Roman" panose="02020603050405020304" pitchFamily="18" charset="0"/>
              </a:rPr>
              <a:t>Visualization at the urban scale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b="0" dirty="0" smtClean="0">
                <a:latin typeface="+mj-lt"/>
                <a:cs typeface="Times New Roman" panose="02020603050405020304" pitchFamily="18" charset="0"/>
              </a:rPr>
              <a:t>3D visualization of buildings 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b="0" dirty="0" smtClean="0">
                <a:latin typeface="+mj-lt"/>
                <a:cs typeface="Times New Roman" panose="02020603050405020304" pitchFamily="18" charset="0"/>
              </a:rPr>
              <a:t>Storage of semantic building attributes at multiple </a:t>
            </a:r>
            <a:r>
              <a:rPr lang="en-US" b="0" dirty="0" smtClean="0">
                <a:latin typeface="+mj-lt"/>
                <a:cs typeface="Times New Roman" panose="02020603050405020304" pitchFamily="18" charset="0"/>
              </a:rPr>
              <a:t>LODs (i.e. </a:t>
            </a:r>
            <a:r>
              <a:rPr lang="en-US" b="0" dirty="0" err="1" smtClean="0">
                <a:latin typeface="+mj-lt"/>
                <a:cs typeface="Times New Roman" panose="02020603050405020304" pitchFamily="18" charset="0"/>
              </a:rPr>
              <a:t>CityGML</a:t>
            </a:r>
            <a:r>
              <a:rPr lang="en-US" b="0" dirty="0" smtClean="0">
                <a:latin typeface="+mj-lt"/>
                <a:cs typeface="Times New Roman" panose="02020603050405020304" pitchFamily="18" charset="0"/>
              </a:rPr>
              <a:t>)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000" b="0" dirty="0" smtClean="0">
                <a:latin typeface="+mj-lt"/>
                <a:cs typeface="Times New Roman" panose="02020603050405020304" pitchFamily="18" charset="0"/>
              </a:rPr>
              <a:t>Access to results of energy modelling outputs stored in a PostgreSQL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b="0" dirty="0" smtClean="0">
                <a:latin typeface="+mj-lt"/>
                <a:cs typeface="Times New Roman" panose="02020603050405020304" pitchFamily="18" charset="0"/>
              </a:rPr>
              <a:t>Open-source </a:t>
            </a:r>
            <a:r>
              <a:rPr lang="en-US" b="0" dirty="0" smtClean="0">
                <a:latin typeface="+mj-lt"/>
                <a:cs typeface="Times New Roman" panose="02020603050405020304" pitchFamily="18" charset="0"/>
              </a:rPr>
              <a:t>(OCG </a:t>
            </a:r>
            <a:r>
              <a:rPr lang="en-US" b="0" dirty="0" smtClean="0">
                <a:latin typeface="+mj-lt"/>
                <a:cs typeface="Times New Roman" panose="02020603050405020304" pitchFamily="18" charset="0"/>
              </a:rPr>
              <a:t>standards and guidelines)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000" b="0" dirty="0" smtClean="0">
                <a:latin typeface="+mj-lt"/>
                <a:cs typeface="Times New Roman" panose="02020603050405020304" pitchFamily="18" charset="0"/>
              </a:rPr>
              <a:t>Browser and platform independent and plug-in free (no client side installations) 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endParaRPr lang="en-US" sz="2000" b="0" dirty="0" smtClean="0">
              <a:latin typeface="+mj-lt"/>
              <a:cs typeface="Times New Roman" panose="02020603050405020304" pitchFamily="18" charset="0"/>
            </a:endParaRPr>
          </a:p>
          <a:p>
            <a:pPr lvl="2"/>
            <a:endParaRPr lang="en-US" b="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916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64E24F-69E2-485C-808C-18973978D64C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11560" y="-27384"/>
            <a:ext cx="5674952" cy="785794"/>
          </a:xfrm>
        </p:spPr>
        <p:txBody>
          <a:bodyPr/>
          <a:lstStyle/>
          <a:p>
            <a:r>
              <a:rPr lang="de-DE" sz="2400" b="1" dirty="0" err="1" smtClean="0">
                <a:solidFill>
                  <a:schemeClr val="bg1"/>
                </a:solidFill>
              </a:rPr>
              <a:t>Requirements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104457" y="5949280"/>
            <a:ext cx="5220071" cy="330780"/>
          </a:xfrm>
        </p:spPr>
        <p:txBody>
          <a:bodyPr/>
          <a:lstStyle/>
          <a:p>
            <a:r>
              <a:rPr lang="de-DE" sz="1200" i="1" dirty="0" smtClean="0"/>
              <a:t>(Modified after Simons and Nichersu</a:t>
            </a:r>
            <a:r>
              <a:rPr lang="de-DE" sz="1200" i="1" dirty="0"/>
              <a:t> </a:t>
            </a:r>
            <a:r>
              <a:rPr lang="de-DE" sz="1200" i="1" dirty="0" smtClean="0"/>
              <a:t>2014)</a:t>
            </a:r>
            <a:endParaRPr lang="en-US" sz="1200" i="1" dirty="0"/>
          </a:p>
        </p:txBody>
      </p:sp>
      <p:sp>
        <p:nvSpPr>
          <p:cNvPr id="10" name="Textplatzhalter 11"/>
          <p:cNvSpPr txBox="1">
            <a:spLocks/>
          </p:cNvSpPr>
          <p:nvPr/>
        </p:nvSpPr>
        <p:spPr>
          <a:xfrm>
            <a:off x="291360" y="1269652"/>
            <a:ext cx="7127875" cy="4319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175" indent="-3175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rgbClr val="509E2F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269875" indent="-269875" algn="l" defTabSz="914400" rtl="0" eaLnBrk="1" latinLnBrk="0" hangingPunct="1">
              <a:spcBef>
                <a:spcPct val="20000"/>
              </a:spcBef>
              <a:buClr>
                <a:srgbClr val="509E2F"/>
              </a:buClr>
              <a:buFont typeface="Wingdings" pitchFamily="2" charset="2"/>
              <a:buChar char="§"/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538163" indent="-271463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˃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000"/>
              </a:lnSpc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b="0" dirty="0" smtClean="0">
                <a:latin typeface="+mj-lt"/>
                <a:cs typeface="Times New Roman" panose="02020603050405020304" pitchFamily="18" charset="0"/>
              </a:rPr>
              <a:t>Open-source data infrastructure 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endParaRPr lang="en-US" b="0" dirty="0" smtClean="0">
              <a:latin typeface="+mj-lt"/>
              <a:cs typeface="Times New Roman" panose="02020603050405020304" pitchFamily="18" charset="0"/>
            </a:endParaRPr>
          </a:p>
          <a:p>
            <a:pPr lvl="2"/>
            <a:endParaRPr lang="en-US" b="0" dirty="0" smtClean="0">
              <a:latin typeface="+mj-lt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/>
          <a:stretch>
            <a:fillRect/>
          </a:stretch>
        </p:blipFill>
        <p:spPr>
          <a:xfrm>
            <a:off x="611560" y="1673392"/>
            <a:ext cx="7560840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0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6"/>
            <a:r>
              <a:rPr lang="en-US" dirty="0" smtClean="0"/>
              <a:t>Current status 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467544" y="1052736"/>
            <a:ext cx="7488187" cy="4666520"/>
          </a:xfrm>
        </p:spPr>
        <p:txBody>
          <a:bodyPr>
            <a:noAutofit/>
          </a:bodyPr>
          <a:lstStyle/>
          <a:p>
            <a:pPr lvl="1"/>
            <a:r>
              <a:rPr lang="en-US" dirty="0" smtClean="0"/>
              <a:t>Overview of the state of the art at the start of the project in </a:t>
            </a:r>
            <a:r>
              <a:rPr lang="en-US" dirty="0" smtClean="0">
                <a:latin typeface="+mn-lt"/>
              </a:rPr>
              <a:t>2014</a:t>
            </a:r>
          </a:p>
          <a:p>
            <a:pPr lvl="3"/>
            <a:r>
              <a:rPr lang="en-US" dirty="0" smtClean="0">
                <a:latin typeface="+mn-lt"/>
                <a:cs typeface="Times New Roman" panose="02020603050405020304" pitchFamily="18" charset="0"/>
              </a:rPr>
              <a:t>Wide use of 3D browser </a:t>
            </a:r>
            <a:r>
              <a:rPr lang="en-US" dirty="0" smtClean="0">
                <a:latin typeface="+mn-lt"/>
                <a:cs typeface="Times New Roman" panose="02020603050405020304" pitchFamily="18" charset="0"/>
              </a:rPr>
              <a:t>plug-ins</a:t>
            </a:r>
            <a:endParaRPr lang="en-US" dirty="0" smtClean="0">
              <a:latin typeface="+mn-lt"/>
              <a:cs typeface="Times New Roman" panose="02020603050405020304" pitchFamily="18" charset="0"/>
            </a:endParaRP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  <a:cs typeface="Times New Roman" panose="02020603050405020304" pitchFamily="18" charset="0"/>
              </a:rPr>
              <a:t>Google Earth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  <a:cs typeface="Times New Roman" panose="02020603050405020304" pitchFamily="18" charset="0"/>
              </a:rPr>
              <a:t>Unity Web Engine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  <a:cs typeface="Times New Roman" panose="02020603050405020304" pitchFamily="18" charset="0"/>
              </a:rPr>
              <a:t>Virtual City Systems</a:t>
            </a:r>
          </a:p>
          <a:p>
            <a:pPr lvl="3"/>
            <a:r>
              <a:rPr lang="en-US" dirty="0" smtClean="0">
                <a:latin typeface="+mn-lt"/>
                <a:cs typeface="Times New Roman" panose="02020603050405020304" pitchFamily="18" charset="0"/>
              </a:rPr>
              <a:t>Limited open-source 3D </a:t>
            </a:r>
            <a:r>
              <a:rPr lang="en-US" dirty="0" smtClean="0">
                <a:latin typeface="+mn-lt"/>
                <a:cs typeface="Times New Roman" panose="02020603050405020304" pitchFamily="18" charset="0"/>
              </a:rPr>
              <a:t>solutions</a:t>
            </a:r>
            <a:endParaRPr lang="en-US" dirty="0" smtClean="0">
              <a:latin typeface="+mn-lt"/>
              <a:cs typeface="Times New Roman" panose="02020603050405020304" pitchFamily="18" charset="0"/>
            </a:endParaRP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  <a:cs typeface="Times New Roman" panose="02020603050405020304" pitchFamily="18" charset="0"/>
              </a:rPr>
              <a:t>OSM Buildings, Open3DGlobe, Heidelberg 3D</a:t>
            </a:r>
          </a:p>
          <a:p>
            <a:pPr lvl="3"/>
            <a:r>
              <a:rPr lang="en-US" dirty="0" smtClean="0">
                <a:latin typeface="+mn-lt"/>
                <a:cs typeface="Times New Roman" panose="02020603050405020304" pitchFamily="18" charset="0"/>
              </a:rPr>
              <a:t>Cesium.js was still in an early stage </a:t>
            </a:r>
          </a:p>
          <a:p>
            <a:pPr lvl="3"/>
            <a:r>
              <a:rPr lang="en-US" dirty="0" smtClean="0">
                <a:latin typeface="+mn-lt"/>
                <a:cs typeface="Times New Roman" panose="02020603050405020304" pitchFamily="18" charset="0"/>
              </a:rPr>
              <a:t>Limited documentation on 3D visualization using open-source software</a:t>
            </a:r>
          </a:p>
          <a:p>
            <a:pPr lvl="3"/>
            <a:r>
              <a:rPr lang="en-US" dirty="0" smtClean="0">
                <a:latin typeface="+mn-lt"/>
                <a:cs typeface="Times New Roman" panose="02020603050405020304" pitchFamily="18" charset="0"/>
              </a:rPr>
              <a:t>Limitations in </a:t>
            </a:r>
            <a:r>
              <a:rPr lang="en-US" dirty="0" err="1" smtClean="0">
                <a:latin typeface="+mn-lt"/>
                <a:cs typeface="Times New Roman" panose="02020603050405020304" pitchFamily="18" charset="0"/>
              </a:rPr>
              <a:t>WebGL</a:t>
            </a:r>
            <a:r>
              <a:rPr lang="en-US" dirty="0" smtClean="0">
                <a:latin typeface="+mn-lt"/>
                <a:cs typeface="Times New Roman" panose="02020603050405020304" pitchFamily="18" charset="0"/>
              </a:rPr>
              <a:t> standard adoption by web browsers </a:t>
            </a:r>
          </a:p>
          <a:p>
            <a:pPr lvl="3"/>
            <a:r>
              <a:rPr lang="en-US" dirty="0" smtClean="0">
                <a:latin typeface="+mn-lt"/>
                <a:cs typeface="Times New Roman" panose="02020603050405020304" pitchFamily="18" charset="0"/>
              </a:rPr>
              <a:t>ESRI 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lacking </a:t>
            </a:r>
            <a:r>
              <a:rPr lang="en-US" dirty="0" smtClean="0">
                <a:latin typeface="+mn-lt"/>
                <a:cs typeface="Times New Roman" panose="02020603050405020304" pitchFamily="18" charset="0"/>
              </a:rPr>
              <a:t>in 3D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  <a:p>
            <a:pPr lvl="3"/>
            <a:endParaRPr lang="en-US" dirty="0" smtClean="0">
              <a:latin typeface="+mn-lt"/>
              <a:cs typeface="Times New Roman" panose="02020603050405020304" pitchFamily="18" charset="0"/>
            </a:endParaRPr>
          </a:p>
          <a:p>
            <a:pPr marL="0" lvl="3" indent="0"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64E24F-69E2-485C-808C-18973978D64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723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11"/>
          <p:cNvSpPr txBox="1">
            <a:spLocks/>
          </p:cNvSpPr>
          <p:nvPr/>
        </p:nvSpPr>
        <p:spPr>
          <a:xfrm>
            <a:off x="542506" y="116632"/>
            <a:ext cx="5674952" cy="7857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175" indent="-3175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rgbClr val="509E2F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269875" indent="-269875" algn="l" defTabSz="914400" rtl="0" eaLnBrk="1" latinLnBrk="0" hangingPunct="1">
              <a:spcBef>
                <a:spcPct val="20000"/>
              </a:spcBef>
              <a:buClr>
                <a:srgbClr val="509E2F"/>
              </a:buClr>
              <a:buFont typeface="Wingdings" pitchFamily="2" charset="2"/>
              <a:buChar char="§"/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538163" indent="-271463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˃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000"/>
              </a:lnSpc>
              <a:spcBef>
                <a:spcPct val="20000"/>
              </a:spcBef>
              <a:buFont typeface="Arial" pitchFamily="34" charset="0"/>
              <a:buNone/>
              <a:defRPr sz="24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6"/>
            <a:r>
              <a:rPr lang="en-US" dirty="0" smtClean="0"/>
              <a:t>Current status</a:t>
            </a:r>
          </a:p>
        </p:txBody>
      </p:sp>
      <p:sp>
        <p:nvSpPr>
          <p:cNvPr id="7" name="Textplatzhalter 12"/>
          <p:cNvSpPr txBox="1">
            <a:spLocks/>
          </p:cNvSpPr>
          <p:nvPr/>
        </p:nvSpPr>
        <p:spPr>
          <a:xfrm>
            <a:off x="542506" y="770809"/>
            <a:ext cx="7127875" cy="4379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175" indent="-3175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rgbClr val="509E2F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269875" indent="-269875" algn="l" defTabSz="914400" rtl="0" eaLnBrk="1" latinLnBrk="0" hangingPunct="1">
              <a:spcBef>
                <a:spcPct val="20000"/>
              </a:spcBef>
              <a:buClr>
                <a:srgbClr val="509E2F"/>
              </a:buClr>
              <a:buFont typeface="Wingdings" pitchFamily="2" charset="2"/>
              <a:buChar char="§"/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538163" indent="-271463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˃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000"/>
              </a:lnSpc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 smtClean="0"/>
              <a:t>Evolution </a:t>
            </a:r>
            <a:r>
              <a:rPr lang="de-DE" dirty="0" err="1" smtClean="0"/>
              <a:t>of</a:t>
            </a:r>
            <a:r>
              <a:rPr lang="de-DE" dirty="0" smtClean="0"/>
              <a:t> Web Mapping</a:t>
            </a:r>
            <a:endParaRPr lang="en-US" dirty="0" smtClean="0"/>
          </a:p>
        </p:txBody>
      </p:sp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603"/>
            <a:ext cx="7435969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63687" y="2779911"/>
            <a:ext cx="104868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50" dirty="0" smtClean="0"/>
              <a:t>VRML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50" dirty="0" smtClean="0"/>
              <a:t>Flash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50" dirty="0" smtClean="0"/>
              <a:t>Shockwave</a:t>
            </a:r>
            <a:endParaRPr lang="de-DE" sz="1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980" y="2780928"/>
            <a:ext cx="761812" cy="5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9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6"/>
            <a:r>
              <a:rPr lang="de-DE" dirty="0" smtClean="0"/>
              <a:t>3D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endParaRPr lang="de-DE" dirty="0" smtClean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395536" y="994728"/>
            <a:ext cx="7127875" cy="4666520"/>
          </a:xfrm>
        </p:spPr>
        <p:txBody>
          <a:bodyPr>
            <a:noAutofit/>
          </a:bodyPr>
          <a:lstStyle/>
          <a:p>
            <a:pPr marL="0" lvl="3" indent="0">
              <a:buNone/>
            </a:pPr>
            <a:r>
              <a:rPr lang="de-DE" b="1" dirty="0" err="1" smtClean="0">
                <a:solidFill>
                  <a:srgbClr val="509E2F"/>
                </a:solidFill>
                <a:latin typeface="+mj-lt"/>
                <a:cs typeface="Times New Roman" panose="02020603050405020304" pitchFamily="18" charset="0"/>
              </a:rPr>
              <a:t>Steps</a:t>
            </a:r>
            <a:r>
              <a:rPr lang="de-DE" b="1" dirty="0">
                <a:solidFill>
                  <a:srgbClr val="509E2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b="1" dirty="0" err="1" smtClean="0">
                <a:solidFill>
                  <a:srgbClr val="509E2F"/>
                </a:solidFill>
                <a:latin typeface="+mj-lt"/>
                <a:cs typeface="Times New Roman" panose="02020603050405020304" pitchFamily="18" charset="0"/>
              </a:rPr>
              <a:t>to</a:t>
            </a:r>
            <a:r>
              <a:rPr lang="de-DE" b="1" dirty="0" smtClean="0">
                <a:solidFill>
                  <a:srgbClr val="509E2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b="1" dirty="0" err="1" smtClean="0">
                <a:solidFill>
                  <a:srgbClr val="509E2F"/>
                </a:solidFill>
                <a:latin typeface="+mj-lt"/>
                <a:cs typeface="Times New Roman" panose="02020603050405020304" pitchFamily="18" charset="0"/>
              </a:rPr>
              <a:t>generate</a:t>
            </a:r>
            <a:r>
              <a:rPr lang="de-DE" b="1" dirty="0" smtClean="0">
                <a:solidFill>
                  <a:srgbClr val="509E2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b="1" dirty="0" err="1" smtClean="0">
                <a:solidFill>
                  <a:srgbClr val="509E2F"/>
                </a:solidFill>
                <a:latin typeface="+mj-lt"/>
                <a:cs typeface="Times New Roman" panose="02020603050405020304" pitchFamily="18" charset="0"/>
              </a:rPr>
              <a:t>the</a:t>
            </a:r>
            <a:r>
              <a:rPr lang="de-DE" b="1" dirty="0" smtClean="0">
                <a:solidFill>
                  <a:srgbClr val="509E2F"/>
                </a:solidFill>
                <a:latin typeface="+mj-lt"/>
                <a:cs typeface="Times New Roman" panose="02020603050405020304" pitchFamily="18" charset="0"/>
              </a:rPr>
              <a:t> 3D </a:t>
            </a:r>
            <a:r>
              <a:rPr lang="de-DE" b="1" dirty="0" err="1" smtClean="0">
                <a:solidFill>
                  <a:srgbClr val="509E2F"/>
                </a:solidFill>
                <a:latin typeface="+mj-lt"/>
                <a:cs typeface="Times New Roman" panose="02020603050405020304" pitchFamily="18" charset="0"/>
              </a:rPr>
              <a:t>city</a:t>
            </a:r>
            <a:r>
              <a:rPr lang="de-DE" b="1" dirty="0" smtClean="0">
                <a:solidFill>
                  <a:srgbClr val="509E2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b="1" dirty="0" err="1" smtClean="0">
                <a:solidFill>
                  <a:srgbClr val="509E2F"/>
                </a:solidFill>
                <a:latin typeface="+mj-lt"/>
                <a:cs typeface="Times New Roman" panose="02020603050405020304" pitchFamily="18" charset="0"/>
              </a:rPr>
              <a:t>model</a:t>
            </a:r>
            <a:r>
              <a:rPr lang="de-DE" b="1" dirty="0" smtClean="0">
                <a:solidFill>
                  <a:srgbClr val="509E2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b="1" dirty="0" err="1" smtClean="0">
                <a:solidFill>
                  <a:srgbClr val="509E2F"/>
                </a:solidFill>
                <a:latin typeface="+mj-lt"/>
                <a:cs typeface="Times New Roman" panose="02020603050405020304" pitchFamily="18" charset="0"/>
              </a:rPr>
              <a:t>for</a:t>
            </a:r>
            <a:r>
              <a:rPr lang="de-DE" b="1" dirty="0" smtClean="0">
                <a:solidFill>
                  <a:srgbClr val="509E2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b="1" dirty="0" err="1" smtClean="0">
                <a:solidFill>
                  <a:srgbClr val="509E2F"/>
                </a:solidFill>
                <a:latin typeface="+mj-lt"/>
                <a:cs typeface="Times New Roman" panose="02020603050405020304" pitchFamily="18" charset="0"/>
              </a:rPr>
              <a:t>the</a:t>
            </a:r>
            <a:r>
              <a:rPr lang="de-DE" b="1" dirty="0" smtClean="0">
                <a:solidFill>
                  <a:srgbClr val="509E2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b="1" dirty="0" err="1" smtClean="0">
                <a:solidFill>
                  <a:srgbClr val="509E2F"/>
                </a:solidFill>
                <a:latin typeface="+mj-lt"/>
                <a:cs typeface="Times New Roman" panose="02020603050405020304" pitchFamily="18" charset="0"/>
              </a:rPr>
              <a:t>city</a:t>
            </a:r>
            <a:r>
              <a:rPr lang="de-DE" b="1" dirty="0" smtClean="0">
                <a:solidFill>
                  <a:srgbClr val="509E2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b="1" dirty="0" err="1" smtClean="0">
                <a:solidFill>
                  <a:srgbClr val="509E2F"/>
                </a:solidFill>
                <a:latin typeface="+mj-lt"/>
                <a:cs typeface="Times New Roman" panose="02020603050405020304" pitchFamily="18" charset="0"/>
              </a:rPr>
              <a:t>of</a:t>
            </a:r>
            <a:r>
              <a:rPr lang="de-DE" b="1" dirty="0" smtClean="0">
                <a:solidFill>
                  <a:srgbClr val="509E2F"/>
                </a:solidFill>
                <a:latin typeface="+mj-lt"/>
                <a:cs typeface="Times New Roman" panose="02020603050405020304" pitchFamily="18" charset="0"/>
              </a:rPr>
              <a:t> Karlsruhe</a:t>
            </a:r>
            <a:endParaRPr lang="en-US" b="1" dirty="0">
              <a:solidFill>
                <a:srgbClr val="509E2F"/>
              </a:solidFill>
              <a:latin typeface="+mj-lt"/>
              <a:cs typeface="Times New Roman" panose="02020603050405020304" pitchFamily="18" charset="0"/>
            </a:endParaRPr>
          </a:p>
          <a:p>
            <a:pPr lvl="3"/>
            <a:r>
              <a:rPr lang="en-US" dirty="0" smtClean="0">
                <a:latin typeface="+mj-lt"/>
                <a:cs typeface="Times New Roman" panose="02020603050405020304" pitchFamily="18" charset="0"/>
              </a:rPr>
              <a:t>OpenStreetMap (OSM)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1600" dirty="0" smtClean="0">
                <a:latin typeface="+mj-lt"/>
                <a:cs typeface="Times New Roman" panose="02020603050405020304" pitchFamily="18" charset="0"/>
              </a:rPr>
              <a:t>Building </a:t>
            </a:r>
            <a:r>
              <a:rPr lang="de-DE" sz="1600" dirty="0" err="1" smtClean="0">
                <a:latin typeface="+mj-lt"/>
                <a:cs typeface="Times New Roman" panose="02020603050405020304" pitchFamily="18" charset="0"/>
              </a:rPr>
              <a:t>footprints</a:t>
            </a:r>
            <a:r>
              <a:rPr lang="de-DE" sz="1600" dirty="0" smtClean="0">
                <a:latin typeface="+mj-lt"/>
                <a:cs typeface="Times New Roman" panose="02020603050405020304" pitchFamily="18" charset="0"/>
              </a:rPr>
              <a:t> (</a:t>
            </a:r>
            <a:r>
              <a:rPr lang="de-DE" sz="1600" dirty="0">
                <a:latin typeface="+mj-lt"/>
                <a:cs typeface="Times New Roman" panose="02020603050405020304" pitchFamily="18" charset="0"/>
              </a:rPr>
              <a:t>P</a:t>
            </a:r>
            <a:r>
              <a:rPr lang="de-DE" sz="1600" dirty="0" smtClean="0">
                <a:latin typeface="+mj-lt"/>
                <a:cs typeface="Times New Roman" panose="02020603050405020304" pitchFamily="18" charset="0"/>
              </a:rPr>
              <a:t>olygons)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1600" dirty="0" smtClean="0">
                <a:latin typeface="+mj-lt"/>
                <a:cs typeface="Times New Roman" panose="02020603050405020304" pitchFamily="18" charset="0"/>
              </a:rPr>
              <a:t>Building </a:t>
            </a:r>
            <a:r>
              <a:rPr lang="de-DE" sz="1600" dirty="0" err="1" smtClean="0">
                <a:latin typeface="+mj-lt"/>
                <a:cs typeface="Times New Roman" panose="02020603050405020304" pitchFamily="18" charset="0"/>
              </a:rPr>
              <a:t>types</a:t>
            </a:r>
            <a:r>
              <a:rPr lang="de-DE" sz="1600" dirty="0" smtClean="0">
                <a:latin typeface="+mj-lt"/>
                <a:cs typeface="Times New Roman" panose="02020603050405020304" pitchFamily="18" charset="0"/>
              </a:rPr>
              <a:t> 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1600" dirty="0" err="1" smtClean="0">
                <a:latin typeface="+mj-lt"/>
                <a:cs typeface="Times New Roman" panose="02020603050405020304" pitchFamily="18" charset="0"/>
              </a:rPr>
              <a:t>Roads</a:t>
            </a:r>
            <a:r>
              <a:rPr lang="de-DE" sz="1600" dirty="0" smtClean="0">
                <a:latin typeface="+mj-lt"/>
                <a:cs typeface="Times New Roman" panose="02020603050405020304" pitchFamily="18" charset="0"/>
              </a:rPr>
              <a:t> (Lines)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1600" dirty="0" smtClean="0">
                <a:latin typeface="+mj-lt"/>
                <a:cs typeface="Times New Roman" panose="02020603050405020304" pitchFamily="18" charset="0"/>
              </a:rPr>
              <a:t>Natural </a:t>
            </a:r>
            <a:r>
              <a:rPr lang="de-DE" sz="1600" dirty="0" err="1" smtClean="0">
                <a:latin typeface="+mj-lt"/>
                <a:cs typeface="Times New Roman" panose="02020603050405020304" pitchFamily="18" charset="0"/>
              </a:rPr>
              <a:t>features</a:t>
            </a:r>
            <a:r>
              <a:rPr lang="de-DE" sz="1600" dirty="0" smtClean="0">
                <a:latin typeface="+mj-lt"/>
                <a:cs typeface="Times New Roman" panose="02020603050405020304" pitchFamily="18" charset="0"/>
              </a:rPr>
              <a:t> (Vegetation, </a:t>
            </a:r>
            <a:r>
              <a:rPr lang="de-DE" sz="1600" dirty="0" err="1" smtClean="0">
                <a:latin typeface="+mj-lt"/>
                <a:cs typeface="Times New Roman" panose="02020603050405020304" pitchFamily="18" charset="0"/>
              </a:rPr>
              <a:t>Water</a:t>
            </a:r>
            <a:r>
              <a:rPr lang="de-DE" sz="1600" dirty="0" smtClean="0">
                <a:latin typeface="+mj-lt"/>
                <a:cs typeface="Times New Roman" panose="02020603050405020304" pitchFamily="18" charset="0"/>
              </a:rPr>
              <a:t> - Polygons)</a:t>
            </a:r>
          </a:p>
          <a:p>
            <a:pPr lvl="3"/>
            <a:r>
              <a:rPr lang="de-DE" dirty="0" smtClean="0">
                <a:latin typeface="+mj-lt"/>
                <a:cs typeface="Times New Roman" panose="02020603050405020304" pitchFamily="18" charset="0"/>
              </a:rPr>
              <a:t>Custom </a:t>
            </a:r>
            <a:r>
              <a:rPr lang="de-DE" dirty="0" err="1" smtClean="0">
                <a:latin typeface="+mj-lt"/>
                <a:cs typeface="Times New Roman" panose="02020603050405020304" pitchFamily="18" charset="0"/>
              </a:rPr>
              <a:t>generation</a:t>
            </a:r>
            <a:r>
              <a:rPr lang="de-DE" dirty="0" smtClean="0">
                <a:latin typeface="+mj-lt"/>
                <a:cs typeface="Times New Roman" panose="02020603050405020304" pitchFamily="18" charset="0"/>
              </a:rPr>
              <a:t>  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1600" dirty="0" smtClean="0">
                <a:latin typeface="+mj-lt"/>
                <a:cs typeface="Times New Roman" panose="02020603050405020304" pitchFamily="18" charset="0"/>
              </a:rPr>
              <a:t>Height (</a:t>
            </a:r>
            <a:r>
              <a:rPr lang="de-DE" sz="1600" dirty="0" err="1" smtClean="0">
                <a:latin typeface="+mj-lt"/>
                <a:cs typeface="Times New Roman" panose="02020603050405020304" pitchFamily="18" charset="0"/>
              </a:rPr>
              <a:t>Number</a:t>
            </a:r>
            <a:r>
              <a:rPr lang="de-DE" sz="16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de-DE" sz="1600" dirty="0" err="1" smtClean="0">
                <a:latin typeface="+mj-lt"/>
                <a:cs typeface="Times New Roman" panose="02020603050405020304" pitchFamily="18" charset="0"/>
              </a:rPr>
              <a:t>of</a:t>
            </a:r>
            <a:r>
              <a:rPr lang="de-DE" sz="16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de-DE" sz="1600" dirty="0" err="1" smtClean="0">
                <a:latin typeface="+mj-lt"/>
                <a:cs typeface="Times New Roman" panose="02020603050405020304" pitchFamily="18" charset="0"/>
              </a:rPr>
              <a:t>floors</a:t>
            </a:r>
            <a:r>
              <a:rPr lang="de-DE" sz="1600" dirty="0" smtClean="0">
                <a:latin typeface="+mj-lt"/>
                <a:cs typeface="Times New Roman" panose="02020603050405020304" pitchFamily="18" charset="0"/>
              </a:rPr>
              <a:t>), SRTM </a:t>
            </a:r>
            <a:r>
              <a:rPr lang="de-DE" sz="1600" dirty="0" err="1" smtClean="0">
                <a:latin typeface="+mj-lt"/>
                <a:cs typeface="Times New Roman" panose="02020603050405020304" pitchFamily="18" charset="0"/>
              </a:rPr>
              <a:t>data</a:t>
            </a:r>
            <a:endParaRPr lang="de-DE" sz="1600" dirty="0" smtClean="0">
              <a:latin typeface="+mj-lt"/>
              <a:cs typeface="Times New Roman" panose="02020603050405020304" pitchFamily="18" charset="0"/>
            </a:endParaRP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1600" dirty="0" smtClean="0">
                <a:latin typeface="+mj-lt"/>
                <a:cs typeface="Times New Roman" panose="02020603050405020304" pitchFamily="18" charset="0"/>
              </a:rPr>
              <a:t>Attributes </a:t>
            </a:r>
            <a:r>
              <a:rPr lang="de-DE" sz="1600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de-DE" sz="1600" dirty="0" err="1" smtClean="0">
                <a:latin typeface="+mj-lt"/>
                <a:cs typeface="Times New Roman" panose="02020603050405020304" pitchFamily="18" charset="0"/>
              </a:rPr>
              <a:t>Socio-demographic</a:t>
            </a:r>
            <a:r>
              <a:rPr lang="de-DE" sz="1600" dirty="0" smtClean="0">
                <a:latin typeface="+mj-lt"/>
                <a:cs typeface="Times New Roman" panose="02020603050405020304" pitchFamily="18" charset="0"/>
              </a:rPr>
              <a:t> (</a:t>
            </a:r>
            <a:r>
              <a:rPr lang="de-DE" sz="1600" dirty="0" err="1" smtClean="0">
                <a:latin typeface="+mj-lt"/>
                <a:cs typeface="Times New Roman" panose="02020603050405020304" pitchFamily="18" charset="0"/>
              </a:rPr>
              <a:t>Census</a:t>
            </a:r>
            <a:r>
              <a:rPr lang="de-DE" sz="1600" dirty="0" smtClean="0">
                <a:latin typeface="+mj-lt"/>
                <a:cs typeface="Times New Roman" panose="02020603050405020304" pitchFamily="18" charset="0"/>
              </a:rPr>
              <a:t>, INFAS) </a:t>
            </a:r>
            <a:r>
              <a:rPr lang="de-DE" sz="1600" dirty="0" err="1" smtClean="0">
                <a:latin typeface="+mj-lt"/>
                <a:cs typeface="Times New Roman" panose="02020603050405020304" pitchFamily="18" charset="0"/>
              </a:rPr>
              <a:t>and</a:t>
            </a:r>
            <a:r>
              <a:rPr lang="de-DE" sz="16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de-DE" sz="1600" dirty="0" err="1">
                <a:latin typeface="+mj-lt"/>
                <a:cs typeface="Times New Roman" panose="02020603050405020304" pitchFamily="18" charset="0"/>
              </a:rPr>
              <a:t>e</a:t>
            </a:r>
            <a:r>
              <a:rPr lang="de-DE" sz="1600" dirty="0" err="1" smtClean="0">
                <a:latin typeface="+mj-lt"/>
                <a:cs typeface="Times New Roman" panose="02020603050405020304" pitchFamily="18" charset="0"/>
              </a:rPr>
              <a:t>nergy</a:t>
            </a:r>
            <a:r>
              <a:rPr lang="de-DE" sz="16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de-DE" sz="1600" dirty="0" err="1" smtClean="0">
                <a:latin typeface="+mj-lt"/>
                <a:cs typeface="Times New Roman" panose="02020603050405020304" pitchFamily="18" charset="0"/>
              </a:rPr>
              <a:t>model</a:t>
            </a:r>
            <a:r>
              <a:rPr lang="de-DE" sz="16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de-DE" sz="1600" dirty="0" err="1" smtClean="0">
                <a:latin typeface="+mj-lt"/>
                <a:cs typeface="Times New Roman" panose="02020603050405020304" pitchFamily="18" charset="0"/>
              </a:rPr>
              <a:t>outputs</a:t>
            </a:r>
            <a:r>
              <a:rPr lang="de-DE" sz="1600" dirty="0" smtClean="0">
                <a:latin typeface="+mj-lt"/>
                <a:cs typeface="Times New Roman" panose="02020603050405020304" pitchFamily="18" charset="0"/>
              </a:rPr>
              <a:t>)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1600" dirty="0" err="1" smtClean="0">
                <a:latin typeface="+mj-lt"/>
                <a:cs typeface="Times New Roman" panose="02020603050405020304" pitchFamily="18" charset="0"/>
              </a:rPr>
              <a:t>CityGML</a:t>
            </a:r>
            <a:r>
              <a:rPr lang="de-DE" sz="1600" dirty="0" smtClean="0">
                <a:latin typeface="+mj-lt"/>
                <a:cs typeface="Times New Roman" panose="02020603050405020304" pitchFamily="18" charset="0"/>
              </a:rPr>
              <a:t> LoD1 (total </a:t>
            </a:r>
            <a:r>
              <a:rPr lang="de-DE" sz="1600" dirty="0" err="1" smtClean="0">
                <a:latin typeface="+mj-lt"/>
                <a:cs typeface="Times New Roman" panose="02020603050405020304" pitchFamily="18" charset="0"/>
              </a:rPr>
              <a:t>of</a:t>
            </a:r>
            <a:r>
              <a:rPr lang="de-DE" sz="1600" dirty="0" smtClean="0">
                <a:latin typeface="+mj-lt"/>
                <a:cs typeface="Times New Roman" panose="02020603050405020304" pitchFamily="18" charset="0"/>
              </a:rPr>
              <a:t> 80k </a:t>
            </a:r>
            <a:r>
              <a:rPr lang="de-DE" sz="1600" dirty="0" err="1" smtClean="0">
                <a:latin typeface="+mj-lt"/>
                <a:cs typeface="Times New Roman" panose="02020603050405020304" pitchFamily="18" charset="0"/>
              </a:rPr>
              <a:t>buildings</a:t>
            </a:r>
            <a:r>
              <a:rPr lang="de-DE" sz="1600" dirty="0" smtClean="0">
                <a:latin typeface="+mj-lt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64E24F-69E2-485C-808C-18973978D64C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449974"/>
            <a:ext cx="5400600" cy="162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0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6"/>
            <a:r>
              <a:rPr lang="en-US" dirty="0" smtClean="0"/>
              <a:t>Methodology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585600" y="1124744"/>
            <a:ext cx="7127875" cy="4666520"/>
          </a:xfrm>
        </p:spPr>
        <p:txBody>
          <a:bodyPr>
            <a:noAutofit/>
          </a:bodyPr>
          <a:lstStyle/>
          <a:p>
            <a:pPr lvl="1"/>
            <a:r>
              <a:rPr lang="en-US" dirty="0" smtClean="0"/>
              <a:t>Technologies used</a:t>
            </a:r>
          </a:p>
          <a:p>
            <a:pPr lvl="3"/>
            <a:r>
              <a:rPr lang="de-DE" sz="1600" dirty="0" err="1" smtClean="0">
                <a:latin typeface="+mn-lt"/>
                <a:cs typeface="Times New Roman" panose="02020603050405020304" pitchFamily="18" charset="0"/>
              </a:rPr>
              <a:t>Programming</a:t>
            </a:r>
            <a:r>
              <a:rPr lang="de-DE" sz="1600" dirty="0" smtClean="0">
                <a:latin typeface="+mn-lt"/>
                <a:cs typeface="Times New Roman" panose="02020603050405020304" pitchFamily="18" charset="0"/>
              </a:rPr>
              <a:t> </a:t>
            </a:r>
            <a:r>
              <a:rPr lang="de-DE" sz="1600" dirty="0" err="1" smtClean="0">
                <a:latin typeface="+mn-lt"/>
                <a:cs typeface="Times New Roman" panose="02020603050405020304" pitchFamily="18" charset="0"/>
              </a:rPr>
              <a:t>Languages</a:t>
            </a:r>
            <a:endParaRPr lang="en-US" sz="1600" dirty="0" smtClean="0">
              <a:latin typeface="+mn-lt"/>
              <a:cs typeface="Times New Roman" panose="02020603050405020304" pitchFamily="18" charset="0"/>
            </a:endParaRP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1400" dirty="0" smtClean="0">
                <a:latin typeface="+mn-lt"/>
                <a:cs typeface="Times New Roman" panose="02020603050405020304" pitchFamily="18" charset="0"/>
              </a:rPr>
              <a:t>HTML </a:t>
            </a:r>
            <a:r>
              <a:rPr lang="de-DE" sz="1400" dirty="0" smtClean="0">
                <a:latin typeface="+mn-lt"/>
                <a:cs typeface="Times New Roman" panose="02020603050405020304" pitchFamily="18" charset="0"/>
              </a:rPr>
              <a:t>– </a:t>
            </a:r>
            <a:r>
              <a:rPr lang="en-US" sz="1400" dirty="0">
                <a:latin typeface="+mn-lt"/>
                <a:cs typeface="Times New Roman" panose="02020603050405020304" pitchFamily="18" charset="0"/>
              </a:rPr>
              <a:t>Functional control of web page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1400" dirty="0" smtClean="0">
                <a:latin typeface="+mn-lt"/>
                <a:cs typeface="Times New Roman" panose="02020603050405020304" pitchFamily="18" charset="0"/>
              </a:rPr>
              <a:t>JavaScript – Control </a:t>
            </a:r>
            <a:r>
              <a:rPr lang="en-US" sz="1400" dirty="0">
                <a:latin typeface="+mn-lt"/>
                <a:cs typeface="Times New Roman" panose="02020603050405020304" pitchFamily="18" charset="0"/>
              </a:rPr>
              <a:t>of elements and data conversion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1400" dirty="0" smtClean="0">
                <a:latin typeface="+mn-lt"/>
                <a:cs typeface="Times New Roman" panose="02020603050405020304" pitchFamily="18" charset="0"/>
              </a:rPr>
              <a:t>Python </a:t>
            </a:r>
            <a:r>
              <a:rPr lang="de-DE" sz="1400" dirty="0" smtClean="0">
                <a:latin typeface="+mn-lt"/>
                <a:cs typeface="Times New Roman" panose="02020603050405020304" pitchFamily="18" charset="0"/>
              </a:rPr>
              <a:t>– </a:t>
            </a:r>
            <a:r>
              <a:rPr lang="de-DE" sz="1400" dirty="0">
                <a:latin typeface="+mn-lt"/>
                <a:cs typeface="Times New Roman" panose="02020603050405020304" pitchFamily="18" charset="0"/>
              </a:rPr>
              <a:t>Database and server connection </a:t>
            </a:r>
            <a:endParaRPr lang="de-DE" sz="1400" dirty="0" smtClean="0">
              <a:latin typeface="+mn-lt"/>
              <a:cs typeface="Times New Roman" panose="02020603050405020304" pitchFamily="18" charset="0"/>
            </a:endParaRP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1400" dirty="0" smtClean="0">
                <a:latin typeface="+mn-lt"/>
                <a:cs typeface="Times New Roman" panose="02020603050405020304" pitchFamily="18" charset="0"/>
              </a:rPr>
              <a:t>SQL – Database </a:t>
            </a:r>
            <a:r>
              <a:rPr lang="de-DE" sz="1400" dirty="0" smtClean="0">
                <a:latin typeface="+mn-lt"/>
                <a:cs typeface="Times New Roman" panose="02020603050405020304" pitchFamily="18" charset="0"/>
              </a:rPr>
              <a:t>queries</a:t>
            </a:r>
            <a:endParaRPr lang="de-DE" sz="1400" dirty="0" smtClean="0">
              <a:latin typeface="+mn-lt"/>
              <a:cs typeface="Times New Roman" panose="02020603050405020304" pitchFamily="18" charset="0"/>
            </a:endParaRPr>
          </a:p>
          <a:p>
            <a:pPr lvl="3"/>
            <a:r>
              <a:rPr lang="de-DE" sz="1600" dirty="0" smtClean="0">
                <a:latin typeface="+mn-lt"/>
                <a:cs typeface="Times New Roman" panose="02020603050405020304" pitchFamily="18" charset="0"/>
              </a:rPr>
              <a:t>JavaScript Libraries 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1400" dirty="0">
                <a:latin typeface="+mn-lt"/>
                <a:cs typeface="Times New Roman" panose="02020603050405020304" pitchFamily="18" charset="0"/>
              </a:rPr>
              <a:t>ExtJs - Interactive web applications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1400" dirty="0" smtClean="0">
                <a:latin typeface="+mn-lt"/>
                <a:cs typeface="Times New Roman" panose="02020603050405020304" pitchFamily="18" charset="0"/>
              </a:rPr>
              <a:t>Three.js - </a:t>
            </a:r>
            <a:r>
              <a:rPr lang="de-DE" sz="1400" dirty="0"/>
              <a:t>3D visualization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1400" dirty="0">
                <a:latin typeface="+mn-lt"/>
                <a:cs typeface="Times New Roman" panose="02020603050405020304" pitchFamily="18" charset="0"/>
              </a:rPr>
              <a:t>D3.js - Conversion of geographic coordinates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1400" dirty="0">
                <a:latin typeface="+mn-lt"/>
                <a:cs typeface="Times New Roman" panose="02020603050405020304" pitchFamily="18" charset="0"/>
              </a:rPr>
              <a:t>d3-threeD.js - Link Three.js with D3.js</a:t>
            </a:r>
            <a:endParaRPr lang="de-DE" sz="1400" dirty="0" smtClean="0">
              <a:latin typeface="+mn-lt"/>
              <a:cs typeface="Times New Roman" panose="02020603050405020304" pitchFamily="18" charset="0"/>
            </a:endParaRPr>
          </a:p>
          <a:p>
            <a:pPr lvl="3"/>
            <a:r>
              <a:rPr lang="de-DE" sz="1600" dirty="0" smtClean="0">
                <a:latin typeface="+mn-lt"/>
                <a:cs typeface="Times New Roman" panose="02020603050405020304" pitchFamily="18" charset="0"/>
              </a:rPr>
              <a:t>Data Formats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1400" dirty="0">
                <a:latin typeface="+mn-lt"/>
                <a:cs typeface="Times New Roman" panose="02020603050405020304" pitchFamily="18" charset="0"/>
              </a:rPr>
              <a:t>GeoJSON - Data transfer to WebGL</a:t>
            </a:r>
            <a:endParaRPr lang="de-DE" sz="1400" dirty="0" smtClean="0">
              <a:latin typeface="+mn-lt"/>
              <a:cs typeface="Times New Roman" panose="02020603050405020304" pitchFamily="18" charset="0"/>
            </a:endParaRP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1400" dirty="0" err="1" smtClean="0">
                <a:latin typeface="+mn-lt"/>
                <a:cs typeface="Times New Roman" panose="02020603050405020304" pitchFamily="18" charset="0"/>
              </a:rPr>
              <a:t>Scalable</a:t>
            </a:r>
            <a:r>
              <a:rPr lang="de-DE" sz="1400" dirty="0" smtClean="0">
                <a:latin typeface="+mn-lt"/>
                <a:cs typeface="Times New Roman" panose="02020603050405020304" pitchFamily="18" charset="0"/>
              </a:rPr>
              <a:t> </a:t>
            </a:r>
            <a:r>
              <a:rPr lang="de-DE" sz="1400" dirty="0" err="1" smtClean="0">
                <a:latin typeface="+mn-lt"/>
                <a:cs typeface="Times New Roman" panose="02020603050405020304" pitchFamily="18" charset="0"/>
              </a:rPr>
              <a:t>Vector</a:t>
            </a:r>
            <a:r>
              <a:rPr lang="de-DE" sz="1400" dirty="0" smtClean="0">
                <a:latin typeface="+mn-lt"/>
                <a:cs typeface="Times New Roman" panose="02020603050405020304" pitchFamily="18" charset="0"/>
              </a:rPr>
              <a:t> Graphics (SVG)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1400" dirty="0" err="1" smtClean="0">
                <a:latin typeface="+mn-lt"/>
                <a:cs typeface="Times New Roman" panose="02020603050405020304" pitchFamily="18" charset="0"/>
              </a:rPr>
              <a:t>Shapefile</a:t>
            </a:r>
            <a:endParaRPr lang="de-DE" sz="1400" dirty="0" smtClean="0">
              <a:latin typeface="+mn-lt"/>
              <a:cs typeface="Times New Roman" panose="02020603050405020304" pitchFamily="18" charset="0"/>
            </a:endParaRPr>
          </a:p>
          <a:p>
            <a:pPr lvl="4">
              <a:buFont typeface="Arial" panose="020B0604020202020204" pitchFamily="34" charset="0"/>
              <a:buChar char="•"/>
            </a:pPr>
            <a:r>
              <a:rPr lang="de-DE" sz="1400" dirty="0" err="1" smtClean="0">
                <a:latin typeface="+mn-lt"/>
                <a:cs typeface="Times New Roman" panose="02020603050405020304" pitchFamily="18" charset="0"/>
              </a:rPr>
              <a:t>CityGML</a:t>
            </a:r>
            <a:endParaRPr lang="de-DE" sz="1400" dirty="0" smtClean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64E24F-69E2-485C-808C-18973978D64C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226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6"/>
            <a:r>
              <a:rPr lang="de-DE" dirty="0" err="1" smtClean="0"/>
              <a:t>Methodology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64E24F-69E2-485C-808C-18973978D64C}" type="slidenum">
              <a:rPr lang="de-DE" smtClean="0"/>
              <a:pPr/>
              <a:t>16</a:t>
            </a:fld>
            <a:endParaRPr lang="de-DE"/>
          </a:p>
        </p:txBody>
      </p:sp>
      <p:grpSp>
        <p:nvGrpSpPr>
          <p:cNvPr id="13" name="Group 12"/>
          <p:cNvGrpSpPr/>
          <p:nvPr/>
        </p:nvGrpSpPr>
        <p:grpSpPr>
          <a:xfrm>
            <a:off x="827584" y="2629949"/>
            <a:ext cx="2375262" cy="2158810"/>
            <a:chOff x="648565" y="2606984"/>
            <a:chExt cx="2375262" cy="2158810"/>
          </a:xfrm>
        </p:grpSpPr>
        <p:sp>
          <p:nvSpPr>
            <p:cNvPr id="4" name="Freeform 3"/>
            <p:cNvSpPr/>
            <p:nvPr/>
          </p:nvSpPr>
          <p:spPr>
            <a:xfrm>
              <a:off x="648565" y="2606984"/>
              <a:ext cx="1337169" cy="1735155"/>
            </a:xfrm>
            <a:custGeom>
              <a:avLst/>
              <a:gdLst>
                <a:gd name="connsiteX0" fmla="*/ 0 w 10000"/>
                <a:gd name="connsiteY0" fmla="*/ 1667 h 10000"/>
                <a:gd name="connsiteX1" fmla="*/ 5000 w 10000"/>
                <a:gd name="connsiteY1" fmla="*/ 0 h 10000"/>
                <a:gd name="connsiteX2" fmla="*/ 10000 w 10000"/>
                <a:gd name="connsiteY2" fmla="*/ 1667 h 10000"/>
                <a:gd name="connsiteX3" fmla="*/ 10000 w 10000"/>
                <a:gd name="connsiteY3" fmla="*/ 8333 h 10000"/>
                <a:gd name="connsiteX4" fmla="*/ 5000 w 10000"/>
                <a:gd name="connsiteY4" fmla="*/ 10000 h 10000"/>
                <a:gd name="connsiteX5" fmla="*/ 0 w 10000"/>
                <a:gd name="connsiteY5" fmla="*/ 8333 h 10000"/>
                <a:gd name="connsiteX6" fmla="*/ 0 w 10000"/>
                <a:gd name="connsiteY6" fmla="*/ 1667 h 10000"/>
                <a:gd name="connsiteX0" fmla="*/ 10000 w 10000"/>
                <a:gd name="connsiteY0" fmla="*/ 1667 h 10000"/>
                <a:gd name="connsiteX1" fmla="*/ 5000 w 10000"/>
                <a:gd name="connsiteY1" fmla="*/ 3334 h 10000"/>
                <a:gd name="connsiteX2" fmla="*/ 0 w 10000"/>
                <a:gd name="connsiteY2" fmla="*/ 1667 h 10000"/>
                <a:gd name="connsiteX0" fmla="*/ 0 w 10000"/>
                <a:gd name="connsiteY0" fmla="*/ 1667 h 10000"/>
                <a:gd name="connsiteX1" fmla="*/ 5000 w 10000"/>
                <a:gd name="connsiteY1" fmla="*/ 0 h 10000"/>
                <a:gd name="connsiteX2" fmla="*/ 10000 w 10000"/>
                <a:gd name="connsiteY2" fmla="*/ 1667 h 10000"/>
                <a:gd name="connsiteX3" fmla="*/ 10000 w 10000"/>
                <a:gd name="connsiteY3" fmla="*/ 8333 h 10000"/>
                <a:gd name="connsiteX4" fmla="*/ 5000 w 10000"/>
                <a:gd name="connsiteY4" fmla="*/ 10000 h 10000"/>
                <a:gd name="connsiteX5" fmla="*/ 0 w 10000"/>
                <a:gd name="connsiteY5" fmla="*/ 8333 h 10000"/>
                <a:gd name="connsiteX6" fmla="*/ 0 w 10000"/>
                <a:gd name="connsiteY6" fmla="*/ 166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 stroke="0" extrusionOk="0">
                  <a:moveTo>
                    <a:pt x="0" y="1667"/>
                  </a:moveTo>
                  <a:cubicBezTo>
                    <a:pt x="0" y="746"/>
                    <a:pt x="2239" y="0"/>
                    <a:pt x="5000" y="0"/>
                  </a:cubicBezTo>
                  <a:cubicBezTo>
                    <a:pt x="7761" y="0"/>
                    <a:pt x="10000" y="746"/>
                    <a:pt x="10000" y="1667"/>
                  </a:cubicBezTo>
                  <a:lnTo>
                    <a:pt x="10000" y="8333"/>
                  </a:lnTo>
                  <a:cubicBezTo>
                    <a:pt x="10000" y="9254"/>
                    <a:pt x="7761" y="10000"/>
                    <a:pt x="5000" y="10000"/>
                  </a:cubicBezTo>
                  <a:cubicBezTo>
                    <a:pt x="2239" y="10000"/>
                    <a:pt x="0" y="9254"/>
                    <a:pt x="0" y="8333"/>
                  </a:cubicBezTo>
                  <a:lnTo>
                    <a:pt x="0" y="1667"/>
                  </a:lnTo>
                  <a:close/>
                </a:path>
                <a:path w="10000" h="10000" fill="none" extrusionOk="0">
                  <a:moveTo>
                    <a:pt x="10000" y="1667"/>
                  </a:moveTo>
                  <a:cubicBezTo>
                    <a:pt x="10000" y="2588"/>
                    <a:pt x="7761" y="3334"/>
                    <a:pt x="5000" y="3334"/>
                  </a:cubicBezTo>
                  <a:cubicBezTo>
                    <a:pt x="2239" y="3334"/>
                    <a:pt x="0" y="2588"/>
                    <a:pt x="0" y="1667"/>
                  </a:cubicBezTo>
                </a:path>
                <a:path w="10000" h="10000" fill="none">
                  <a:moveTo>
                    <a:pt x="0" y="1667"/>
                  </a:moveTo>
                  <a:cubicBezTo>
                    <a:pt x="0" y="746"/>
                    <a:pt x="2239" y="0"/>
                    <a:pt x="5000" y="0"/>
                  </a:cubicBezTo>
                  <a:cubicBezTo>
                    <a:pt x="7761" y="0"/>
                    <a:pt x="10000" y="746"/>
                    <a:pt x="10000" y="1667"/>
                  </a:cubicBezTo>
                  <a:lnTo>
                    <a:pt x="10000" y="8333"/>
                  </a:lnTo>
                  <a:cubicBezTo>
                    <a:pt x="10000" y="9254"/>
                    <a:pt x="7761" y="10000"/>
                    <a:pt x="5000" y="10000"/>
                  </a:cubicBezTo>
                  <a:cubicBezTo>
                    <a:pt x="2239" y="10000"/>
                    <a:pt x="0" y="9254"/>
                    <a:pt x="0" y="8333"/>
                  </a:cubicBezTo>
                  <a:lnTo>
                    <a:pt x="0" y="166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39345" rIns="60960" bIns="350152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600" kern="1200" dirty="0" smtClean="0"/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 kern="1200" dirty="0" smtClean="0"/>
                <a:t>DB Infrastructure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2032163" y="3316568"/>
              <a:ext cx="991664" cy="272224"/>
            </a:xfrm>
            <a:custGeom>
              <a:avLst/>
              <a:gdLst>
                <a:gd name="connsiteX0" fmla="*/ 0 w 991664"/>
                <a:gd name="connsiteY0" fmla="*/ 136112 h 272224"/>
                <a:gd name="connsiteX1" fmla="*/ 136112 w 991664"/>
                <a:gd name="connsiteY1" fmla="*/ 0 h 272224"/>
                <a:gd name="connsiteX2" fmla="*/ 136112 w 991664"/>
                <a:gd name="connsiteY2" fmla="*/ 68056 h 272224"/>
                <a:gd name="connsiteX3" fmla="*/ 855552 w 991664"/>
                <a:gd name="connsiteY3" fmla="*/ 68056 h 272224"/>
                <a:gd name="connsiteX4" fmla="*/ 855552 w 991664"/>
                <a:gd name="connsiteY4" fmla="*/ 0 h 272224"/>
                <a:gd name="connsiteX5" fmla="*/ 991664 w 991664"/>
                <a:gd name="connsiteY5" fmla="*/ 136112 h 272224"/>
                <a:gd name="connsiteX6" fmla="*/ 855552 w 991664"/>
                <a:gd name="connsiteY6" fmla="*/ 272224 h 272224"/>
                <a:gd name="connsiteX7" fmla="*/ 855552 w 991664"/>
                <a:gd name="connsiteY7" fmla="*/ 204168 h 272224"/>
                <a:gd name="connsiteX8" fmla="*/ 136112 w 991664"/>
                <a:gd name="connsiteY8" fmla="*/ 204168 h 272224"/>
                <a:gd name="connsiteX9" fmla="*/ 136112 w 991664"/>
                <a:gd name="connsiteY9" fmla="*/ 272224 h 272224"/>
                <a:gd name="connsiteX10" fmla="*/ 0 w 991664"/>
                <a:gd name="connsiteY10" fmla="*/ 136112 h 27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1664" h="272224">
                  <a:moveTo>
                    <a:pt x="0" y="136112"/>
                  </a:moveTo>
                  <a:lnTo>
                    <a:pt x="136112" y="0"/>
                  </a:lnTo>
                  <a:lnTo>
                    <a:pt x="136112" y="68056"/>
                  </a:lnTo>
                  <a:lnTo>
                    <a:pt x="855552" y="68056"/>
                  </a:lnTo>
                  <a:lnTo>
                    <a:pt x="855552" y="0"/>
                  </a:lnTo>
                  <a:lnTo>
                    <a:pt x="991664" y="136112"/>
                  </a:lnTo>
                  <a:lnTo>
                    <a:pt x="855552" y="272224"/>
                  </a:lnTo>
                  <a:lnTo>
                    <a:pt x="855552" y="204168"/>
                  </a:lnTo>
                  <a:lnTo>
                    <a:pt x="136112" y="204168"/>
                  </a:lnTo>
                  <a:lnTo>
                    <a:pt x="136112" y="272224"/>
                  </a:lnTo>
                  <a:lnTo>
                    <a:pt x="0" y="13611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4445" rIns="81667" bIns="54445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5576" y="4396462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/>
                <a:t>SQL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275856" y="3006086"/>
            <a:ext cx="1896344" cy="1227362"/>
            <a:chOff x="3035243" y="3003018"/>
            <a:chExt cx="1896344" cy="1227362"/>
          </a:xfrm>
        </p:grpSpPr>
        <p:sp>
          <p:nvSpPr>
            <p:cNvPr id="7" name="Freeform 6"/>
            <p:cNvSpPr/>
            <p:nvPr/>
          </p:nvSpPr>
          <p:spPr>
            <a:xfrm>
              <a:off x="3035243" y="3003018"/>
              <a:ext cx="1896344" cy="883515"/>
            </a:xfrm>
            <a:custGeom>
              <a:avLst/>
              <a:gdLst>
                <a:gd name="connsiteX0" fmla="*/ 0 w 1896344"/>
                <a:gd name="connsiteY0" fmla="*/ 441758 h 883515"/>
                <a:gd name="connsiteX1" fmla="*/ 948172 w 1896344"/>
                <a:gd name="connsiteY1" fmla="*/ 0 h 883515"/>
                <a:gd name="connsiteX2" fmla="*/ 1896344 w 1896344"/>
                <a:gd name="connsiteY2" fmla="*/ 441758 h 883515"/>
                <a:gd name="connsiteX3" fmla="*/ 948172 w 1896344"/>
                <a:gd name="connsiteY3" fmla="*/ 883516 h 883515"/>
                <a:gd name="connsiteX4" fmla="*/ 0 w 1896344"/>
                <a:gd name="connsiteY4" fmla="*/ 441758 h 883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6344" h="883515">
                  <a:moveTo>
                    <a:pt x="0" y="441758"/>
                  </a:moveTo>
                  <a:cubicBezTo>
                    <a:pt x="0" y="197782"/>
                    <a:pt x="424511" y="0"/>
                    <a:pt x="948172" y="0"/>
                  </a:cubicBezTo>
                  <a:cubicBezTo>
                    <a:pt x="1471833" y="0"/>
                    <a:pt x="1896344" y="197782"/>
                    <a:pt x="1896344" y="441758"/>
                  </a:cubicBezTo>
                  <a:cubicBezTo>
                    <a:pt x="1896344" y="685734"/>
                    <a:pt x="1471833" y="883516"/>
                    <a:pt x="948172" y="883516"/>
                  </a:cubicBezTo>
                  <a:cubicBezTo>
                    <a:pt x="424511" y="883516"/>
                    <a:pt x="0" y="685734"/>
                    <a:pt x="0" y="441758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8673" tIns="190348" rIns="338673" bIns="190348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 kern="1200" dirty="0" smtClean="0"/>
                <a:t>Connection</a:t>
              </a:r>
              <a:endParaRPr lang="en-US" sz="1600" kern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63888" y="3861048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Python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292080" y="2689440"/>
            <a:ext cx="2951325" cy="2464270"/>
            <a:chOff x="4968045" y="2689440"/>
            <a:chExt cx="2951325" cy="2464270"/>
          </a:xfrm>
        </p:grpSpPr>
        <p:sp>
          <p:nvSpPr>
            <p:cNvPr id="8" name="Freeform 7"/>
            <p:cNvSpPr/>
            <p:nvPr/>
          </p:nvSpPr>
          <p:spPr>
            <a:xfrm>
              <a:off x="4968045" y="3300758"/>
              <a:ext cx="916787" cy="280516"/>
            </a:xfrm>
            <a:custGeom>
              <a:avLst/>
              <a:gdLst>
                <a:gd name="connsiteX0" fmla="*/ 0 w 916787"/>
                <a:gd name="connsiteY0" fmla="*/ 140258 h 280516"/>
                <a:gd name="connsiteX1" fmla="*/ 140258 w 916787"/>
                <a:gd name="connsiteY1" fmla="*/ 0 h 280516"/>
                <a:gd name="connsiteX2" fmla="*/ 140258 w 916787"/>
                <a:gd name="connsiteY2" fmla="*/ 70129 h 280516"/>
                <a:gd name="connsiteX3" fmla="*/ 776529 w 916787"/>
                <a:gd name="connsiteY3" fmla="*/ 70129 h 280516"/>
                <a:gd name="connsiteX4" fmla="*/ 776529 w 916787"/>
                <a:gd name="connsiteY4" fmla="*/ 0 h 280516"/>
                <a:gd name="connsiteX5" fmla="*/ 916787 w 916787"/>
                <a:gd name="connsiteY5" fmla="*/ 140258 h 280516"/>
                <a:gd name="connsiteX6" fmla="*/ 776529 w 916787"/>
                <a:gd name="connsiteY6" fmla="*/ 280516 h 280516"/>
                <a:gd name="connsiteX7" fmla="*/ 776529 w 916787"/>
                <a:gd name="connsiteY7" fmla="*/ 210387 h 280516"/>
                <a:gd name="connsiteX8" fmla="*/ 140258 w 916787"/>
                <a:gd name="connsiteY8" fmla="*/ 210387 h 280516"/>
                <a:gd name="connsiteX9" fmla="*/ 140258 w 916787"/>
                <a:gd name="connsiteY9" fmla="*/ 280516 h 280516"/>
                <a:gd name="connsiteX10" fmla="*/ 0 w 916787"/>
                <a:gd name="connsiteY10" fmla="*/ 140258 h 280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6787" h="280516">
                  <a:moveTo>
                    <a:pt x="0" y="140258"/>
                  </a:moveTo>
                  <a:lnTo>
                    <a:pt x="140258" y="0"/>
                  </a:lnTo>
                  <a:lnTo>
                    <a:pt x="140258" y="70129"/>
                  </a:lnTo>
                  <a:lnTo>
                    <a:pt x="776529" y="70129"/>
                  </a:lnTo>
                  <a:lnTo>
                    <a:pt x="776529" y="0"/>
                  </a:lnTo>
                  <a:lnTo>
                    <a:pt x="916787" y="140258"/>
                  </a:lnTo>
                  <a:lnTo>
                    <a:pt x="776529" y="280516"/>
                  </a:lnTo>
                  <a:lnTo>
                    <a:pt x="776529" y="210387"/>
                  </a:lnTo>
                  <a:lnTo>
                    <a:pt x="140258" y="210387"/>
                  </a:lnTo>
                  <a:lnTo>
                    <a:pt x="140258" y="280516"/>
                  </a:lnTo>
                  <a:lnTo>
                    <a:pt x="0" y="140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6103" rIns="84155" bIns="56103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/>
            </a:p>
          </p:txBody>
        </p:sp>
        <p:sp>
          <p:nvSpPr>
            <p:cNvPr id="9" name="Freeform 8"/>
            <p:cNvSpPr/>
            <p:nvPr/>
          </p:nvSpPr>
          <p:spPr>
            <a:xfrm>
              <a:off x="5896306" y="2689440"/>
              <a:ext cx="2023064" cy="1510670"/>
            </a:xfrm>
            <a:custGeom>
              <a:avLst/>
              <a:gdLst>
                <a:gd name="connsiteX0" fmla="*/ 0 w 2023064"/>
                <a:gd name="connsiteY0" fmla="*/ 0 h 1510670"/>
                <a:gd name="connsiteX1" fmla="*/ 2023064 w 2023064"/>
                <a:gd name="connsiteY1" fmla="*/ 0 h 1510670"/>
                <a:gd name="connsiteX2" fmla="*/ 2023064 w 2023064"/>
                <a:gd name="connsiteY2" fmla="*/ 1510670 h 1510670"/>
                <a:gd name="connsiteX3" fmla="*/ 0 w 2023064"/>
                <a:gd name="connsiteY3" fmla="*/ 1510670 h 1510670"/>
                <a:gd name="connsiteX4" fmla="*/ 0 w 2023064"/>
                <a:gd name="connsiteY4" fmla="*/ 0 h 1510670"/>
                <a:gd name="connsiteX5" fmla="*/ 188834 w 2023064"/>
                <a:gd name="connsiteY5" fmla="*/ 188834 h 1510670"/>
                <a:gd name="connsiteX6" fmla="*/ 188834 w 2023064"/>
                <a:gd name="connsiteY6" fmla="*/ 1321836 h 1510670"/>
                <a:gd name="connsiteX7" fmla="*/ 1834230 w 2023064"/>
                <a:gd name="connsiteY7" fmla="*/ 1321836 h 1510670"/>
                <a:gd name="connsiteX8" fmla="*/ 1834230 w 2023064"/>
                <a:gd name="connsiteY8" fmla="*/ 188834 h 1510670"/>
                <a:gd name="connsiteX9" fmla="*/ 188834 w 2023064"/>
                <a:gd name="connsiteY9" fmla="*/ 188834 h 151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23064" h="1510670">
                  <a:moveTo>
                    <a:pt x="0" y="0"/>
                  </a:moveTo>
                  <a:lnTo>
                    <a:pt x="2023064" y="0"/>
                  </a:lnTo>
                  <a:lnTo>
                    <a:pt x="2023064" y="1510670"/>
                  </a:lnTo>
                  <a:lnTo>
                    <a:pt x="0" y="1510670"/>
                  </a:lnTo>
                  <a:lnTo>
                    <a:pt x="0" y="0"/>
                  </a:lnTo>
                  <a:close/>
                  <a:moveTo>
                    <a:pt x="188834" y="188834"/>
                  </a:moveTo>
                  <a:lnTo>
                    <a:pt x="188834" y="1321836"/>
                  </a:lnTo>
                  <a:lnTo>
                    <a:pt x="1834230" y="1321836"/>
                  </a:lnTo>
                  <a:lnTo>
                    <a:pt x="1834230" y="188834"/>
                  </a:lnTo>
                  <a:lnTo>
                    <a:pt x="188834" y="188834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249794" tIns="249794" rIns="249794" bIns="249794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 kern="1200" dirty="0" smtClean="0">
                  <a:solidFill>
                    <a:schemeClr val="tx1"/>
                  </a:solidFill>
                </a:rPr>
                <a:t>Browser</a:t>
              </a: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 kern="1200" dirty="0" smtClean="0">
                  <a:solidFill>
                    <a:schemeClr val="tx1"/>
                  </a:solidFill>
                </a:rPr>
                <a:t>(Interface)</a:t>
              </a:r>
              <a:endParaRPr lang="en-US" sz="16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56176" y="4230380"/>
              <a:ext cx="15293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/>
                <a:t>HTML</a:t>
              </a:r>
            </a:p>
            <a:p>
              <a:pPr algn="ctr"/>
              <a:r>
                <a:rPr lang="de-DE" dirty="0" smtClean="0"/>
                <a:t>JavaScript</a:t>
              </a: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5202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64E24F-69E2-485C-808C-18973978D64C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sz="2400" b="1" dirty="0" err="1" smtClean="0">
                <a:solidFill>
                  <a:schemeClr val="bg1"/>
                </a:solidFill>
              </a:rPr>
              <a:t>Methodology</a:t>
            </a:r>
            <a:r>
              <a:rPr lang="de-DE" sz="2400" b="1" dirty="0" smtClean="0">
                <a:solidFill>
                  <a:schemeClr val="bg1"/>
                </a:solidFill>
              </a:rPr>
              <a:t> - Workflow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43272"/>
            <a:ext cx="4096000" cy="5328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67"/>
          <a:stretch/>
        </p:blipFill>
        <p:spPr>
          <a:xfrm>
            <a:off x="4121707" y="1988840"/>
            <a:ext cx="5125944" cy="2736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8" t="25616" r="4338" b="35448"/>
          <a:stretch/>
        </p:blipFill>
        <p:spPr>
          <a:xfrm>
            <a:off x="4238652" y="2149996"/>
            <a:ext cx="4464496" cy="27363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4" t="55330" r="8024" b="-1231"/>
          <a:stretch/>
        </p:blipFill>
        <p:spPr>
          <a:xfrm>
            <a:off x="4529333" y="2151112"/>
            <a:ext cx="4392488" cy="32258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9512" y="843272"/>
            <a:ext cx="3888432" cy="222568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1520" y="2149996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FF0000"/>
                </a:solidFill>
              </a:rPr>
              <a:t>Data </a:t>
            </a:r>
            <a:r>
              <a:rPr lang="de-DE" sz="1600" dirty="0" smtClean="0">
                <a:solidFill>
                  <a:srgbClr val="FF0000"/>
                </a:solidFill>
              </a:rPr>
              <a:t>input</a:t>
            </a:r>
            <a:endParaRPr lang="de-DE" sz="16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1520" y="3518148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rgbClr val="FF0000"/>
                </a:solidFill>
              </a:rPr>
              <a:t>Data processing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0453" y="5870712"/>
            <a:ext cx="35589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rgbClr val="FF0000"/>
                </a:solidFill>
              </a:rPr>
              <a:t>Data transformation and visualization</a:t>
            </a:r>
            <a:endParaRPr lang="de-DE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6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30925 L 0.00017 0.4458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6"/>
            <a:r>
              <a:rPr lang="de-DE" dirty="0" err="1" smtClean="0"/>
              <a:t>Methodology</a:t>
            </a:r>
            <a:r>
              <a:rPr lang="de-DE" dirty="0" smtClean="0"/>
              <a:t> – </a:t>
            </a:r>
            <a:r>
              <a:rPr lang="de-DE" dirty="0" err="1" smtClean="0"/>
              <a:t>Dataflow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683568" y="908720"/>
            <a:ext cx="7127875" cy="582014"/>
          </a:xfrm>
        </p:spPr>
        <p:txBody>
          <a:bodyPr>
            <a:normAutofit/>
          </a:bodyPr>
          <a:lstStyle/>
          <a:p>
            <a:pPr lvl="1"/>
            <a:r>
              <a:rPr lang="de-DE" dirty="0" smtClean="0"/>
              <a:t>Polygons – Buildings &amp; Natural </a:t>
            </a:r>
            <a:r>
              <a:rPr lang="de-DE" dirty="0" err="1" smtClean="0"/>
              <a:t>features</a:t>
            </a:r>
            <a:endParaRPr lang="de-DE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64E24F-69E2-485C-808C-18973978D64C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2" name="Rectangle 1"/>
          <p:cNvSpPr/>
          <p:nvPr/>
        </p:nvSpPr>
        <p:spPr>
          <a:xfrm>
            <a:off x="755576" y="2708920"/>
            <a:ext cx="1152128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3789040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(0,0)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544880" y="3789039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(1,0)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544880" y="2399326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(1,1)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39552" y="2409959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(0,1)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915816" y="1989392"/>
            <a:ext cx="2160240" cy="301621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{</a:t>
            </a:r>
          </a:p>
          <a:p>
            <a:r>
              <a:rPr lang="en-US" sz="1000" dirty="0"/>
              <a:t>  "type": "</a:t>
            </a:r>
            <a:r>
              <a:rPr lang="en-US" sz="1000" dirty="0" err="1"/>
              <a:t>FeatureCollection</a:t>
            </a:r>
            <a:r>
              <a:rPr lang="en-US" sz="1000" dirty="0"/>
              <a:t>",</a:t>
            </a:r>
          </a:p>
          <a:p>
            <a:r>
              <a:rPr lang="en-US" sz="1000" dirty="0"/>
              <a:t>  "features": [</a:t>
            </a:r>
          </a:p>
          <a:p>
            <a:r>
              <a:rPr lang="en-US" sz="1000" dirty="0"/>
              <a:t>    {</a:t>
            </a:r>
          </a:p>
          <a:p>
            <a:r>
              <a:rPr lang="en-US" sz="1000" dirty="0"/>
              <a:t>      "type": "Feature",</a:t>
            </a:r>
          </a:p>
          <a:p>
            <a:r>
              <a:rPr lang="en-US" sz="1000" dirty="0"/>
              <a:t>      "properties": </a:t>
            </a:r>
            <a:r>
              <a:rPr lang="en-US" sz="1000" dirty="0" smtClean="0">
                <a:solidFill>
                  <a:srgbClr val="C00000"/>
                </a:solidFill>
              </a:rPr>
              <a:t>{‘osm_id’:1234</a:t>
            </a:r>
            <a:r>
              <a:rPr lang="en-US" sz="1000" dirty="0" smtClean="0"/>
              <a:t>},</a:t>
            </a:r>
            <a:endParaRPr lang="en-US" sz="1000" dirty="0"/>
          </a:p>
          <a:p>
            <a:r>
              <a:rPr lang="en-US" sz="1000" dirty="0"/>
              <a:t>      "geometry": {</a:t>
            </a:r>
          </a:p>
          <a:p>
            <a:r>
              <a:rPr lang="en-US" sz="1000" dirty="0"/>
              <a:t>        "type": "Polygon",</a:t>
            </a:r>
          </a:p>
          <a:p>
            <a:r>
              <a:rPr lang="en-US" sz="1000" dirty="0"/>
              <a:t>        "coordinates": </a:t>
            </a:r>
            <a:r>
              <a:rPr lang="en-US" sz="1000" dirty="0" smtClean="0"/>
              <a:t>[  </a:t>
            </a:r>
            <a:r>
              <a:rPr lang="en-US" sz="1000" dirty="0"/>
              <a:t>[</a:t>
            </a:r>
          </a:p>
          <a:p>
            <a:r>
              <a:rPr lang="en-US" sz="1000" dirty="0"/>
              <a:t>            </a:t>
            </a:r>
            <a:r>
              <a:rPr lang="en-US" sz="1000" dirty="0" smtClean="0">
                <a:solidFill>
                  <a:srgbClr val="C00000"/>
                </a:solidFill>
              </a:rPr>
              <a:t>[0,0],</a:t>
            </a:r>
            <a:endParaRPr lang="en-US" sz="1000" dirty="0">
              <a:solidFill>
                <a:srgbClr val="C00000"/>
              </a:solidFill>
            </a:endParaRPr>
          </a:p>
          <a:p>
            <a:r>
              <a:rPr lang="en-US" sz="1000" dirty="0"/>
              <a:t>            </a:t>
            </a:r>
            <a:r>
              <a:rPr lang="en-US" sz="1000" dirty="0" smtClean="0"/>
              <a:t>[1,0],</a:t>
            </a:r>
            <a:endParaRPr lang="en-US" sz="1000" dirty="0"/>
          </a:p>
          <a:p>
            <a:r>
              <a:rPr lang="en-US" sz="1000" dirty="0"/>
              <a:t>            </a:t>
            </a:r>
            <a:r>
              <a:rPr lang="en-US" sz="1000" dirty="0" smtClean="0"/>
              <a:t>[1,1],</a:t>
            </a:r>
            <a:endParaRPr lang="en-US" sz="1000" dirty="0"/>
          </a:p>
          <a:p>
            <a:r>
              <a:rPr lang="en-US" sz="1000" dirty="0"/>
              <a:t>            </a:t>
            </a:r>
            <a:r>
              <a:rPr lang="en-US" sz="1000" dirty="0" smtClean="0"/>
              <a:t>[0,1],</a:t>
            </a:r>
            <a:endParaRPr lang="en-US" sz="1000" dirty="0"/>
          </a:p>
          <a:p>
            <a:r>
              <a:rPr lang="en-US" sz="1000" dirty="0">
                <a:solidFill>
                  <a:srgbClr val="C00000"/>
                </a:solidFill>
              </a:rPr>
              <a:t>            </a:t>
            </a:r>
            <a:r>
              <a:rPr lang="en-US" sz="1000" dirty="0" smtClean="0">
                <a:solidFill>
                  <a:srgbClr val="C00000"/>
                </a:solidFill>
              </a:rPr>
              <a:t>[0,0]</a:t>
            </a:r>
            <a:endParaRPr lang="en-US" sz="1000" dirty="0">
              <a:solidFill>
                <a:srgbClr val="C00000"/>
              </a:solidFill>
            </a:endParaRPr>
          </a:p>
          <a:p>
            <a:r>
              <a:rPr lang="en-US" sz="1000" dirty="0"/>
              <a:t>          </a:t>
            </a:r>
            <a:r>
              <a:rPr lang="en-US" sz="1000" dirty="0" smtClean="0"/>
              <a:t>] </a:t>
            </a:r>
            <a:r>
              <a:rPr lang="en-US" sz="1000" dirty="0"/>
              <a:t>]</a:t>
            </a:r>
          </a:p>
          <a:p>
            <a:r>
              <a:rPr lang="en-US" sz="1000" dirty="0"/>
              <a:t>      </a:t>
            </a:r>
            <a:r>
              <a:rPr lang="en-US" sz="1000" dirty="0" smtClean="0"/>
              <a:t>}  </a:t>
            </a:r>
            <a:r>
              <a:rPr lang="en-US" sz="1000" dirty="0"/>
              <a:t>}</a:t>
            </a:r>
          </a:p>
          <a:p>
            <a:r>
              <a:rPr lang="en-US" sz="1000" dirty="0"/>
              <a:t>  ]</a:t>
            </a:r>
          </a:p>
          <a:p>
            <a:r>
              <a:rPr lang="en-US" sz="1000" dirty="0" smtClean="0"/>
              <a:t>}</a:t>
            </a:r>
          </a:p>
          <a:p>
            <a:endParaRPr lang="en-US" sz="1000" dirty="0"/>
          </a:p>
        </p:txBody>
      </p:sp>
      <p:grpSp>
        <p:nvGrpSpPr>
          <p:cNvPr id="8" name="Group 7"/>
          <p:cNvGrpSpPr/>
          <p:nvPr/>
        </p:nvGrpSpPr>
        <p:grpSpPr>
          <a:xfrm>
            <a:off x="6012160" y="1988840"/>
            <a:ext cx="2016224" cy="3016210"/>
            <a:chOff x="6012160" y="1988840"/>
            <a:chExt cx="2016224" cy="3016210"/>
          </a:xfrm>
        </p:grpSpPr>
        <p:sp>
          <p:nvSpPr>
            <p:cNvPr id="15" name="TextBox 14"/>
            <p:cNvSpPr txBox="1"/>
            <p:nvPr/>
          </p:nvSpPr>
          <p:spPr>
            <a:xfrm>
              <a:off x="6012160" y="1988840"/>
              <a:ext cx="2016224" cy="3016210"/>
            </a:xfrm>
            <a:prstGeom prst="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C00000"/>
                  </a:solidFill>
                </a:rPr>
                <a:t>&lt;</a:t>
              </a:r>
              <a:r>
                <a:rPr lang="en-US" sz="1000" dirty="0" err="1">
                  <a:solidFill>
                    <a:srgbClr val="C00000"/>
                  </a:solidFill>
                </a:rPr>
                <a:t>svg</a:t>
              </a:r>
              <a:r>
                <a:rPr lang="en-US" sz="1000" dirty="0">
                  <a:solidFill>
                    <a:srgbClr val="C00000"/>
                  </a:solidFill>
                </a:rPr>
                <a:t> </a:t>
              </a:r>
              <a:r>
                <a:rPr lang="en-US" sz="1000" dirty="0"/>
                <a:t>width="100" height="100</a:t>
              </a:r>
              <a:r>
                <a:rPr lang="en-US" sz="1000" dirty="0" smtClean="0"/>
                <a:t>"&gt;</a:t>
              </a:r>
            </a:p>
            <a:p>
              <a:r>
                <a:rPr lang="en-US" sz="1000" dirty="0" smtClean="0"/>
                <a:t>     &lt;path d=" </a:t>
              </a:r>
              <a:r>
                <a:rPr lang="en-US" sz="1000" dirty="0">
                  <a:solidFill>
                    <a:srgbClr val="C00000"/>
                  </a:solidFill>
                </a:rPr>
                <a:t>M </a:t>
              </a:r>
              <a:r>
                <a:rPr lang="en-US" sz="1000" dirty="0" smtClean="0">
                  <a:solidFill>
                    <a:srgbClr val="C00000"/>
                  </a:solidFill>
                </a:rPr>
                <a:t>0 0</a:t>
              </a:r>
            </a:p>
            <a:p>
              <a:r>
                <a:rPr lang="en-US" sz="1000" dirty="0" smtClean="0">
                  <a:solidFill>
                    <a:srgbClr val="C00000"/>
                  </a:solidFill>
                </a:rPr>
                <a:t>	L 0 1</a:t>
              </a:r>
            </a:p>
            <a:p>
              <a:r>
                <a:rPr lang="en-US" sz="1000" dirty="0">
                  <a:solidFill>
                    <a:srgbClr val="C00000"/>
                  </a:solidFill>
                </a:rPr>
                <a:t>	</a:t>
              </a:r>
              <a:r>
                <a:rPr lang="en-US" sz="1000" dirty="0" smtClean="0">
                  <a:solidFill>
                    <a:srgbClr val="C00000"/>
                  </a:solidFill>
                </a:rPr>
                <a:t>L 1 1 </a:t>
              </a:r>
            </a:p>
            <a:p>
              <a:r>
                <a:rPr lang="en-US" sz="1000" dirty="0">
                  <a:solidFill>
                    <a:srgbClr val="C00000"/>
                  </a:solidFill>
                </a:rPr>
                <a:t>	</a:t>
              </a:r>
              <a:r>
                <a:rPr lang="en-US" sz="1000" dirty="0" smtClean="0">
                  <a:solidFill>
                    <a:srgbClr val="C00000"/>
                  </a:solidFill>
                </a:rPr>
                <a:t>L 1 0</a:t>
              </a:r>
            </a:p>
            <a:p>
              <a:r>
                <a:rPr lang="en-US" sz="1000" dirty="0">
                  <a:solidFill>
                    <a:srgbClr val="C00000"/>
                  </a:solidFill>
                </a:rPr>
                <a:t>	</a:t>
              </a:r>
              <a:r>
                <a:rPr lang="en-US" sz="1000" dirty="0" smtClean="0">
                  <a:solidFill>
                    <a:srgbClr val="C00000"/>
                  </a:solidFill>
                </a:rPr>
                <a:t>L 0 0"         </a:t>
              </a:r>
              <a:r>
                <a:rPr lang="en-US" sz="1000" dirty="0" smtClean="0"/>
                <a:t>stroke</a:t>
              </a:r>
              <a:r>
                <a:rPr lang="en-US" sz="1000" dirty="0"/>
                <a:t>="red" </a:t>
              </a:r>
              <a:endParaRPr lang="en-US" sz="1000" dirty="0" smtClean="0"/>
            </a:p>
            <a:p>
              <a:r>
                <a:rPr lang="en-US" sz="1000" dirty="0" smtClean="0"/>
                <a:t>stroke-width</a:t>
              </a:r>
              <a:r>
                <a:rPr lang="en-US" sz="1000" dirty="0"/>
                <a:t>="2" </a:t>
              </a:r>
              <a:endParaRPr lang="en-US" sz="1000" dirty="0" smtClean="0"/>
            </a:p>
            <a:p>
              <a:r>
                <a:rPr lang="en-US" sz="1000" dirty="0" smtClean="0"/>
                <a:t>fill</a:t>
              </a:r>
              <a:r>
                <a:rPr lang="en-US" sz="1000" dirty="0"/>
                <a:t>="none" /&gt; </a:t>
              </a:r>
              <a:endParaRPr lang="en-US" sz="1000" dirty="0" smtClean="0"/>
            </a:p>
            <a:p>
              <a:endParaRPr lang="en-US" sz="1000" dirty="0"/>
            </a:p>
            <a:p>
              <a:r>
                <a:rPr lang="en-US" sz="1000" dirty="0" smtClean="0">
                  <a:solidFill>
                    <a:srgbClr val="C00000"/>
                  </a:solidFill>
                </a:rPr>
                <a:t>&lt;/</a:t>
              </a:r>
              <a:r>
                <a:rPr lang="en-US" sz="1000" dirty="0" err="1">
                  <a:solidFill>
                    <a:srgbClr val="C00000"/>
                  </a:solidFill>
                </a:rPr>
                <a:t>svg</a:t>
              </a:r>
              <a:r>
                <a:rPr lang="en-US" sz="1000" dirty="0" smtClean="0">
                  <a:solidFill>
                    <a:srgbClr val="C00000"/>
                  </a:solidFill>
                </a:rPr>
                <a:t>&gt;</a:t>
              </a:r>
            </a:p>
            <a:p>
              <a:endParaRPr lang="de-DE" sz="1000" dirty="0">
                <a:solidFill>
                  <a:srgbClr val="C00000"/>
                </a:solidFill>
              </a:endParaRPr>
            </a:p>
            <a:p>
              <a:endParaRPr lang="de-DE" sz="1000" dirty="0" smtClean="0">
                <a:solidFill>
                  <a:srgbClr val="C00000"/>
                </a:solidFill>
              </a:endParaRPr>
            </a:p>
            <a:p>
              <a:endParaRPr lang="de-DE" sz="1000" dirty="0">
                <a:solidFill>
                  <a:srgbClr val="C00000"/>
                </a:solidFill>
              </a:endParaRPr>
            </a:p>
            <a:p>
              <a:endParaRPr lang="de-DE" sz="1000" dirty="0" smtClean="0">
                <a:solidFill>
                  <a:srgbClr val="C00000"/>
                </a:solidFill>
              </a:endParaRPr>
            </a:p>
            <a:p>
              <a:endParaRPr lang="de-DE" sz="1000" dirty="0">
                <a:solidFill>
                  <a:srgbClr val="C00000"/>
                </a:solidFill>
              </a:endParaRPr>
            </a:p>
            <a:p>
              <a:endParaRPr lang="de-DE" sz="1000" dirty="0" smtClean="0">
                <a:solidFill>
                  <a:srgbClr val="C00000"/>
                </a:solidFill>
              </a:endParaRPr>
            </a:p>
            <a:p>
              <a:endParaRPr lang="de-DE" sz="1000" dirty="0">
                <a:solidFill>
                  <a:srgbClr val="C00000"/>
                </a:solidFill>
              </a:endParaRPr>
            </a:p>
            <a:p>
              <a:endParaRPr 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444208" y="3936144"/>
              <a:ext cx="1152128" cy="93610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20" name="Straight Arrow Connector 19"/>
          <p:cNvCxnSpPr>
            <a:stCxn id="2" idx="3"/>
          </p:cNvCxnSpPr>
          <p:nvPr/>
        </p:nvCxnSpPr>
        <p:spPr>
          <a:xfrm>
            <a:off x="1907704" y="3176972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076056" y="3188986"/>
            <a:ext cx="9361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94837" y="1612235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GeoJSON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711533" y="1612235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SVG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827584" y="1929450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Footprint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1985200" y="3255291"/>
            <a:ext cx="853119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400" dirty="0" err="1" smtClean="0"/>
              <a:t>PostGIS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5288283" y="3255291"/>
            <a:ext cx="593432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400" dirty="0" smtClean="0"/>
              <a:t>D3.js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456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6"/>
            <a:r>
              <a:rPr lang="de-DE" dirty="0" err="1" smtClean="0"/>
              <a:t>Methodology</a:t>
            </a:r>
            <a:r>
              <a:rPr lang="de-DE" dirty="0" smtClean="0"/>
              <a:t> – </a:t>
            </a:r>
            <a:r>
              <a:rPr lang="de-DE" dirty="0" err="1" smtClean="0"/>
              <a:t>Dataflow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64E24F-69E2-485C-808C-18973978D64C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288521" y="2205928"/>
            <a:ext cx="2016224" cy="3016210"/>
            <a:chOff x="6012160" y="1988840"/>
            <a:chExt cx="2016224" cy="3016210"/>
          </a:xfrm>
        </p:grpSpPr>
        <p:sp>
          <p:nvSpPr>
            <p:cNvPr id="15" name="TextBox 14"/>
            <p:cNvSpPr txBox="1"/>
            <p:nvPr/>
          </p:nvSpPr>
          <p:spPr>
            <a:xfrm>
              <a:off x="6012160" y="1988840"/>
              <a:ext cx="2016224" cy="3016210"/>
            </a:xfrm>
            <a:prstGeom prst="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C00000"/>
                  </a:solidFill>
                </a:rPr>
                <a:t>&lt;</a:t>
              </a:r>
              <a:r>
                <a:rPr lang="en-US" sz="1000" dirty="0" err="1">
                  <a:solidFill>
                    <a:srgbClr val="C00000"/>
                  </a:solidFill>
                </a:rPr>
                <a:t>svg</a:t>
              </a:r>
              <a:r>
                <a:rPr lang="en-US" sz="1000" dirty="0">
                  <a:solidFill>
                    <a:srgbClr val="C00000"/>
                  </a:solidFill>
                </a:rPr>
                <a:t> </a:t>
              </a:r>
              <a:r>
                <a:rPr lang="en-US" sz="1000" dirty="0"/>
                <a:t>width="100" height="100</a:t>
              </a:r>
              <a:r>
                <a:rPr lang="en-US" sz="1000" dirty="0" smtClean="0"/>
                <a:t>"&gt;</a:t>
              </a:r>
            </a:p>
            <a:p>
              <a:r>
                <a:rPr lang="en-US" sz="1000" dirty="0" smtClean="0"/>
                <a:t>     &lt;path d=" </a:t>
              </a:r>
              <a:r>
                <a:rPr lang="en-US" sz="1000" dirty="0">
                  <a:solidFill>
                    <a:srgbClr val="C00000"/>
                  </a:solidFill>
                </a:rPr>
                <a:t>M </a:t>
              </a:r>
              <a:r>
                <a:rPr lang="en-US" sz="1000" dirty="0" smtClean="0">
                  <a:solidFill>
                    <a:srgbClr val="C00000"/>
                  </a:solidFill>
                </a:rPr>
                <a:t>0 0</a:t>
              </a:r>
            </a:p>
            <a:p>
              <a:r>
                <a:rPr lang="en-US" sz="1000" dirty="0" smtClean="0">
                  <a:solidFill>
                    <a:srgbClr val="C00000"/>
                  </a:solidFill>
                </a:rPr>
                <a:t>	L 0 1</a:t>
              </a:r>
            </a:p>
            <a:p>
              <a:r>
                <a:rPr lang="en-US" sz="1000" dirty="0">
                  <a:solidFill>
                    <a:srgbClr val="C00000"/>
                  </a:solidFill>
                </a:rPr>
                <a:t>	</a:t>
              </a:r>
              <a:r>
                <a:rPr lang="en-US" sz="1000" dirty="0" smtClean="0">
                  <a:solidFill>
                    <a:srgbClr val="C00000"/>
                  </a:solidFill>
                </a:rPr>
                <a:t>L 1 1 </a:t>
              </a:r>
            </a:p>
            <a:p>
              <a:r>
                <a:rPr lang="en-US" sz="1000" dirty="0">
                  <a:solidFill>
                    <a:srgbClr val="C00000"/>
                  </a:solidFill>
                </a:rPr>
                <a:t>	</a:t>
              </a:r>
              <a:r>
                <a:rPr lang="en-US" sz="1000" dirty="0" smtClean="0">
                  <a:solidFill>
                    <a:srgbClr val="C00000"/>
                  </a:solidFill>
                </a:rPr>
                <a:t>L 1 0</a:t>
              </a:r>
            </a:p>
            <a:p>
              <a:r>
                <a:rPr lang="en-US" sz="1000" dirty="0">
                  <a:solidFill>
                    <a:srgbClr val="C00000"/>
                  </a:solidFill>
                </a:rPr>
                <a:t>	</a:t>
              </a:r>
              <a:r>
                <a:rPr lang="en-US" sz="1000" dirty="0" smtClean="0">
                  <a:solidFill>
                    <a:srgbClr val="C00000"/>
                  </a:solidFill>
                </a:rPr>
                <a:t>L 0 0"         </a:t>
              </a:r>
              <a:r>
                <a:rPr lang="en-US" sz="1000" dirty="0" smtClean="0"/>
                <a:t>stroke</a:t>
              </a:r>
              <a:r>
                <a:rPr lang="en-US" sz="1000" dirty="0"/>
                <a:t>="red" </a:t>
              </a:r>
              <a:endParaRPr lang="en-US" sz="1000" dirty="0" smtClean="0"/>
            </a:p>
            <a:p>
              <a:r>
                <a:rPr lang="en-US" sz="1000" dirty="0" smtClean="0"/>
                <a:t>stroke-width</a:t>
              </a:r>
              <a:r>
                <a:rPr lang="en-US" sz="1000" dirty="0"/>
                <a:t>="2" </a:t>
              </a:r>
              <a:endParaRPr lang="en-US" sz="1000" dirty="0" smtClean="0"/>
            </a:p>
            <a:p>
              <a:r>
                <a:rPr lang="en-US" sz="1000" dirty="0" smtClean="0"/>
                <a:t>fill</a:t>
              </a:r>
              <a:r>
                <a:rPr lang="en-US" sz="1000" dirty="0"/>
                <a:t>="none" /&gt; </a:t>
              </a:r>
              <a:endParaRPr lang="en-US" sz="1000" dirty="0" smtClean="0"/>
            </a:p>
            <a:p>
              <a:endParaRPr lang="en-US" sz="1000" dirty="0"/>
            </a:p>
            <a:p>
              <a:r>
                <a:rPr lang="en-US" sz="1000" dirty="0" smtClean="0">
                  <a:solidFill>
                    <a:srgbClr val="C00000"/>
                  </a:solidFill>
                </a:rPr>
                <a:t>&lt;/</a:t>
              </a:r>
              <a:r>
                <a:rPr lang="en-US" sz="1000" dirty="0" err="1">
                  <a:solidFill>
                    <a:srgbClr val="C00000"/>
                  </a:solidFill>
                </a:rPr>
                <a:t>svg</a:t>
              </a:r>
              <a:r>
                <a:rPr lang="en-US" sz="1000" dirty="0" smtClean="0">
                  <a:solidFill>
                    <a:srgbClr val="C00000"/>
                  </a:solidFill>
                </a:rPr>
                <a:t>&gt;</a:t>
              </a:r>
            </a:p>
            <a:p>
              <a:endParaRPr lang="de-DE" sz="1000" dirty="0">
                <a:solidFill>
                  <a:srgbClr val="C00000"/>
                </a:solidFill>
              </a:endParaRPr>
            </a:p>
            <a:p>
              <a:endParaRPr lang="de-DE" sz="1000" dirty="0" smtClean="0">
                <a:solidFill>
                  <a:srgbClr val="C00000"/>
                </a:solidFill>
              </a:endParaRPr>
            </a:p>
            <a:p>
              <a:endParaRPr lang="de-DE" sz="1000" dirty="0">
                <a:solidFill>
                  <a:srgbClr val="C00000"/>
                </a:solidFill>
              </a:endParaRPr>
            </a:p>
            <a:p>
              <a:endParaRPr lang="de-DE" sz="1000" dirty="0" smtClean="0">
                <a:solidFill>
                  <a:srgbClr val="C00000"/>
                </a:solidFill>
              </a:endParaRPr>
            </a:p>
            <a:p>
              <a:endParaRPr lang="de-DE" sz="1000" dirty="0">
                <a:solidFill>
                  <a:srgbClr val="C00000"/>
                </a:solidFill>
              </a:endParaRPr>
            </a:p>
            <a:p>
              <a:endParaRPr lang="de-DE" sz="1000" dirty="0" smtClean="0">
                <a:solidFill>
                  <a:srgbClr val="C00000"/>
                </a:solidFill>
              </a:endParaRPr>
            </a:p>
            <a:p>
              <a:endParaRPr lang="de-DE" sz="1000" dirty="0">
                <a:solidFill>
                  <a:srgbClr val="C00000"/>
                </a:solidFill>
              </a:endParaRPr>
            </a:p>
            <a:p>
              <a:endParaRPr 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444208" y="3936144"/>
              <a:ext cx="1152128" cy="93610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 flipV="1">
            <a:off x="2304745" y="3209469"/>
            <a:ext cx="1266307" cy="35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79573" y="1916832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Extruded</a:t>
            </a:r>
            <a:r>
              <a:rPr lang="de-DE" sz="1400" dirty="0" smtClean="0"/>
              <a:t> 3D </a:t>
            </a:r>
            <a:r>
              <a:rPr lang="de-DE" sz="1400" dirty="0" err="1" smtClean="0"/>
              <a:t>Object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957515" y="1836596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SVG</a:t>
            </a:r>
            <a:endParaRPr lang="en-US" sz="1400" dirty="0"/>
          </a:p>
        </p:txBody>
      </p:sp>
      <p:grpSp>
        <p:nvGrpSpPr>
          <p:cNvPr id="3" name="Group 2"/>
          <p:cNvGrpSpPr/>
          <p:nvPr/>
        </p:nvGrpSpPr>
        <p:grpSpPr>
          <a:xfrm>
            <a:off x="6587378" y="2400548"/>
            <a:ext cx="2376263" cy="1885014"/>
            <a:chOff x="4371344" y="2142758"/>
            <a:chExt cx="3268069" cy="2592455"/>
          </a:xfrm>
        </p:grpSpPr>
        <p:pic>
          <p:nvPicPr>
            <p:cNvPr id="1026" name="Picture 2" descr="http://www.deke.com/files/images/blog-20130723-DT%20cube/07-cube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812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992" y="2142758"/>
              <a:ext cx="2989832" cy="2133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5706876" y="4311928"/>
              <a:ext cx="843180" cy="423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(0,0)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883919" y="3525906"/>
              <a:ext cx="755494" cy="423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(1,0)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1344" y="3525906"/>
              <a:ext cx="818775" cy="423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(0,1)</a:t>
              </a:r>
              <a:endParaRPr lang="en-US" sz="1400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796136" y="3343055"/>
            <a:ext cx="830677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400" dirty="0" smtClean="0"/>
              <a:t>Three.js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411760" y="3406255"/>
            <a:ext cx="1159292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400" dirty="0" smtClean="0"/>
              <a:t>d3-threeD.js</a:t>
            </a:r>
            <a:endParaRPr lang="en-US" sz="14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796136" y="3211222"/>
            <a:ext cx="978275" cy="17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platzhalter 12"/>
          <p:cNvSpPr txBox="1">
            <a:spLocks/>
          </p:cNvSpPr>
          <p:nvPr/>
        </p:nvSpPr>
        <p:spPr>
          <a:xfrm>
            <a:off x="430589" y="1046761"/>
            <a:ext cx="7127875" cy="582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175" indent="-3175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rgbClr val="509E2F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269875" indent="-269875" algn="l" defTabSz="914400" rtl="0" eaLnBrk="1" latinLnBrk="0" hangingPunct="1">
              <a:spcBef>
                <a:spcPct val="20000"/>
              </a:spcBef>
              <a:buClr>
                <a:srgbClr val="509E2F"/>
              </a:buClr>
              <a:buFont typeface="Wingdings" pitchFamily="2" charset="2"/>
              <a:buChar char="§"/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538163" indent="-271463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˃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000"/>
              </a:lnSpc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 smtClean="0"/>
              <a:t>Polygons – Buildings &amp; Natural </a:t>
            </a:r>
            <a:r>
              <a:rPr lang="de-DE" dirty="0" err="1" smtClean="0"/>
              <a:t>features</a:t>
            </a:r>
            <a:endParaRPr lang="de-DE" dirty="0" smtClean="0"/>
          </a:p>
        </p:txBody>
      </p:sp>
      <p:pic>
        <p:nvPicPr>
          <p:cNvPr id="28" name="Picture 2" descr="http://www.deke.com/files/images/blog-20130723-DT%20cube/07-cub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812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183" y="3258599"/>
            <a:ext cx="2173953" cy="21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4212597" y="2246659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3D </a:t>
            </a:r>
            <a:r>
              <a:rPr lang="de-DE" sz="1400" dirty="0" err="1" smtClean="0"/>
              <a:t>Object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27784" y="4766170"/>
                <a:ext cx="57246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/>
                        </a:rPr>
                        <m:t>𝐸𝑥𝑡𝑟𝑢𝑠𝑖𝑜𝑛</m:t>
                      </m:r>
                      <m:r>
                        <a:rPr lang="de-DE" sz="1400" b="0" i="1" smtClean="0">
                          <a:latin typeface="Cambria Math"/>
                        </a:rPr>
                        <m:t> </m:t>
                      </m:r>
                      <m:r>
                        <a:rPr lang="de-DE" sz="1400" b="0" i="1" smtClean="0">
                          <a:latin typeface="Cambria Math"/>
                        </a:rPr>
                        <m:t>𝑉𝑎𝑙𝑢𝑒</m:t>
                      </m:r>
                      <m:r>
                        <a:rPr lang="de-DE" sz="1400" i="1" smtClean="0">
                          <a:latin typeface="Cambria Math"/>
                        </a:rPr>
                        <m:t>=</m:t>
                      </m:r>
                      <m:r>
                        <a:rPr lang="de-DE" sz="1400" b="0" i="1" smtClean="0">
                          <a:latin typeface="Cambria Math"/>
                        </a:rPr>
                        <m:t>𝑁𝑢𝑚𝑏𝑒𝑟</m:t>
                      </m:r>
                      <m:r>
                        <a:rPr lang="de-DE" sz="1400" b="0" i="1" smtClean="0">
                          <a:latin typeface="Cambria Math"/>
                        </a:rPr>
                        <m:t> </m:t>
                      </m:r>
                      <m:r>
                        <a:rPr lang="de-DE" sz="1400" b="0" i="1" smtClean="0">
                          <a:latin typeface="Cambria Math"/>
                        </a:rPr>
                        <m:t>𝑜𝑓</m:t>
                      </m:r>
                      <m:r>
                        <a:rPr lang="de-DE" sz="1400" b="0" i="1" smtClean="0">
                          <a:latin typeface="Cambria Math"/>
                        </a:rPr>
                        <m:t> </m:t>
                      </m:r>
                      <m:r>
                        <a:rPr lang="de-DE" sz="1400" b="0" i="1" smtClean="0">
                          <a:latin typeface="Cambria Math"/>
                        </a:rPr>
                        <m:t>𝑓𝑙𝑜𝑜𝑟𝑠</m:t>
                      </m:r>
                      <m:r>
                        <a:rPr lang="de-DE" sz="1400" b="0" i="1" smtClean="0">
                          <a:latin typeface="Cambria Math"/>
                        </a:rPr>
                        <m:t> ×</m:t>
                      </m:r>
                      <m:r>
                        <a:rPr lang="de-DE" sz="1400" b="0" i="1" smtClean="0">
                          <a:latin typeface="Cambria Math"/>
                          <a:ea typeface="Cambria Math"/>
                        </a:rPr>
                        <m:t>𝑎𝑟𝑏𝑖𝑡𝑟𝑎𝑟𝑦</m:t>
                      </m:r>
                      <m:r>
                        <a:rPr lang="de-DE" sz="1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de-DE" sz="1400" b="0" i="1" smtClean="0">
                          <a:latin typeface="Cambria Math"/>
                          <a:ea typeface="Cambria Math"/>
                        </a:rPr>
                        <m:t>𝑣𝑎𝑙𝑢𝑒</m:t>
                      </m:r>
                    </m:oMath>
                  </m:oMathPara>
                </a14:m>
                <a:endParaRPr lang="de-DE" sz="1400" b="0" dirty="0" smtClean="0">
                  <a:ea typeface="Cambria Math"/>
                </a:endParaRPr>
              </a:p>
              <a:p>
                <a:r>
                  <a:rPr lang="de-DE" sz="1400" dirty="0" smtClean="0"/>
                  <a:t>		</a:t>
                </a:r>
                <a14:m>
                  <m:oMath xmlns:m="http://schemas.openxmlformats.org/officeDocument/2006/math">
                    <m:r>
                      <a:rPr lang="de-DE" sz="1400" i="1" smtClean="0">
                        <a:latin typeface="Cambria Math"/>
                      </a:rPr>
                      <m:t>=</m:t>
                    </m:r>
                    <m:r>
                      <a:rPr lang="de-DE" sz="1400" b="0" i="1" smtClean="0">
                        <a:latin typeface="Cambria Math"/>
                      </a:rPr>
                      <m:t>𝑁𝑢𝑚𝑏𝑒𝑟</m:t>
                    </m:r>
                    <m:r>
                      <a:rPr lang="de-DE" sz="1400" b="0" i="1" smtClean="0">
                        <a:latin typeface="Cambria Math"/>
                      </a:rPr>
                      <m:t> </m:t>
                    </m:r>
                    <m:r>
                      <a:rPr lang="de-DE" sz="1400" b="0" i="1" smtClean="0">
                        <a:latin typeface="Cambria Math"/>
                      </a:rPr>
                      <m:t>𝑜𝑓</m:t>
                    </m:r>
                    <m:r>
                      <a:rPr lang="de-DE" sz="1400" b="0" i="1" smtClean="0">
                        <a:latin typeface="Cambria Math"/>
                      </a:rPr>
                      <m:t> </m:t>
                    </m:r>
                    <m:r>
                      <a:rPr lang="de-DE" sz="1400" b="0" i="1" smtClean="0">
                        <a:latin typeface="Cambria Math"/>
                      </a:rPr>
                      <m:t>𝑓𝑙𝑜𝑜𝑟𝑠</m:t>
                    </m:r>
                    <m:r>
                      <a:rPr lang="de-DE" sz="1400" b="0" i="1" smtClean="0">
                        <a:latin typeface="Cambria Math"/>
                      </a:rPr>
                      <m:t> ×10</m:t>
                    </m:r>
                  </m:oMath>
                </a14:m>
                <a:r>
                  <a:rPr lang="de-DE" sz="1400" dirty="0" smtClean="0"/>
                  <a:t>	</a:t>
                </a:r>
                <a:r>
                  <a:rPr lang="de-DE" dirty="0" smtClean="0"/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4766170"/>
                <a:ext cx="5724644" cy="584775"/>
              </a:xfrm>
              <a:prstGeom prst="rect">
                <a:avLst/>
              </a:prstGeom>
              <a:blipFill rotWithShape="1"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1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64E24F-69E2-485C-808C-18973978D64C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800" b="0" dirty="0" smtClean="0">
                <a:latin typeface="+mj-lt"/>
                <a:cs typeface="Times New Roman" panose="02020603050405020304" pitchFamily="18" charset="0"/>
              </a:rPr>
              <a:t>Visualization needs for energy modelling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800" b="0" dirty="0" smtClean="0">
                <a:latin typeface="+mj-lt"/>
                <a:cs typeface="Times New Roman" panose="02020603050405020304" pitchFamily="18" charset="0"/>
              </a:rPr>
              <a:t>Data </a:t>
            </a:r>
            <a:r>
              <a:rPr lang="en-US" sz="2800" b="0" dirty="0" smtClean="0">
                <a:latin typeface="+mj-lt"/>
                <a:cs typeface="Times New Roman" panose="02020603050405020304" pitchFamily="18" charset="0"/>
              </a:rPr>
              <a:t>and technology requirements</a:t>
            </a:r>
            <a:endParaRPr lang="en-US" sz="2800" b="0" dirty="0" smtClean="0">
              <a:latin typeface="+mj-lt"/>
              <a:cs typeface="Times New Roman" panose="02020603050405020304" pitchFamily="18" charset="0"/>
            </a:endParaRP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800" b="0" dirty="0" smtClean="0">
                <a:latin typeface="+mj-lt"/>
                <a:cs typeface="Times New Roman" panose="02020603050405020304" pitchFamily="18" charset="0"/>
              </a:rPr>
              <a:t>Current status and limitations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800" b="0" dirty="0" smtClean="0">
                <a:latin typeface="+mj-lt"/>
                <a:cs typeface="Times New Roman" panose="02020603050405020304" pitchFamily="18" charset="0"/>
              </a:rPr>
              <a:t>3D </a:t>
            </a:r>
            <a:r>
              <a:rPr lang="en-US" sz="2800" b="0" dirty="0" smtClean="0">
                <a:latin typeface="+mj-lt"/>
                <a:cs typeface="Times New Roman" panose="02020603050405020304" pitchFamily="18" charset="0"/>
              </a:rPr>
              <a:t>visualization interface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800" b="0" dirty="0" smtClean="0">
                <a:latin typeface="+mj-lt"/>
                <a:cs typeface="Times New Roman" panose="02020603050405020304" pitchFamily="18" charset="0"/>
              </a:rPr>
              <a:t>Conclusion </a:t>
            </a:r>
            <a:endParaRPr lang="en-US" sz="3200" b="0" dirty="0" smtClean="0">
              <a:latin typeface="+mj-lt"/>
            </a:endParaRP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pPr lvl="6"/>
            <a:r>
              <a:rPr lang="de-DE" dirty="0" smtClean="0"/>
              <a:t>Outline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64E24F-69E2-485C-808C-18973978D64C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770" y="1052736"/>
            <a:ext cx="6762750" cy="4638675"/>
          </a:xfrm>
          <a:prstGeom prst="rect">
            <a:avLst/>
          </a:prstGeom>
        </p:spPr>
      </p:pic>
      <p:sp>
        <p:nvSpPr>
          <p:cNvPr id="7" name="Textplatzhalter 11"/>
          <p:cNvSpPr>
            <a:spLocks noGrp="1"/>
          </p:cNvSpPr>
          <p:nvPr>
            <p:ph type="body" sz="quarter" idx="12"/>
          </p:nvPr>
        </p:nvSpPr>
        <p:spPr>
          <a:xfrm>
            <a:off x="539552" y="122926"/>
            <a:ext cx="5674952" cy="785794"/>
          </a:xfrm>
        </p:spPr>
        <p:txBody>
          <a:bodyPr/>
          <a:lstStyle/>
          <a:p>
            <a:pPr lvl="6"/>
            <a:r>
              <a:rPr lang="en-US" dirty="0" smtClean="0"/>
              <a:t>Visualization interface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916832"/>
            <a:ext cx="29158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web interface layout </a:t>
            </a:r>
            <a:r>
              <a:rPr lang="en-US" dirty="0" smtClean="0"/>
              <a:t>consists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Viewer </a:t>
            </a:r>
            <a:r>
              <a:rPr lang="en-US" dirty="0"/>
              <a:t>window (1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Navigation </a:t>
            </a:r>
            <a:r>
              <a:rPr lang="en-US" dirty="0"/>
              <a:t>controls (2</a:t>
            </a:r>
            <a:r>
              <a:rPr lang="en-US" dirty="0" smtClean="0"/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Toolbar (3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Action </a:t>
            </a:r>
            <a:r>
              <a:rPr lang="en-US" dirty="0"/>
              <a:t>panel (4</a:t>
            </a:r>
            <a:r>
              <a:rPr lang="en-US" dirty="0" smtClean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Information </a:t>
            </a:r>
            <a:r>
              <a:rPr lang="en-US" dirty="0"/>
              <a:t>windows (5</a:t>
            </a:r>
            <a:r>
              <a:rPr lang="en-US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193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64E24F-69E2-485C-808C-18973978D64C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90" y="1268760"/>
            <a:ext cx="8454798" cy="4207573"/>
          </a:xfrm>
          <a:prstGeom prst="rect">
            <a:avLst/>
          </a:prstGeom>
        </p:spPr>
      </p:pic>
      <p:sp>
        <p:nvSpPr>
          <p:cNvPr id="8" name="Textplatzhalter 11"/>
          <p:cNvSpPr>
            <a:spLocks noGrp="1"/>
          </p:cNvSpPr>
          <p:nvPr>
            <p:ph type="body" sz="quarter" idx="12"/>
          </p:nvPr>
        </p:nvSpPr>
        <p:spPr>
          <a:xfrm>
            <a:off x="539552" y="122926"/>
            <a:ext cx="5674952" cy="785794"/>
          </a:xfrm>
        </p:spPr>
        <p:txBody>
          <a:bodyPr/>
          <a:lstStyle/>
          <a:p>
            <a:pPr lvl="6"/>
            <a:r>
              <a:rPr lang="en-US" dirty="0" smtClean="0"/>
              <a:t>Visualization interface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7504" y="1124744"/>
            <a:ext cx="7128792" cy="72008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0"/>
          <p:cNvSpPr/>
          <p:nvPr/>
        </p:nvSpPr>
        <p:spPr>
          <a:xfrm>
            <a:off x="7380312" y="1124744"/>
            <a:ext cx="1440160" cy="453650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129" y="1879941"/>
            <a:ext cx="3381375" cy="31908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51" y="540537"/>
            <a:ext cx="2828925" cy="53244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11960" y="2527326"/>
            <a:ext cx="504056" cy="135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tangle 13"/>
          <p:cNvSpPr/>
          <p:nvPr/>
        </p:nvSpPr>
        <p:spPr>
          <a:xfrm>
            <a:off x="4162812" y="2777641"/>
            <a:ext cx="504056" cy="1358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103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64E24F-69E2-485C-808C-18973978D64C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2"/>
          </p:nvPr>
        </p:nvSpPr>
        <p:spPr>
          <a:xfrm>
            <a:off x="539552" y="122926"/>
            <a:ext cx="5674952" cy="785794"/>
          </a:xfrm>
        </p:spPr>
        <p:txBody>
          <a:bodyPr/>
          <a:lstStyle/>
          <a:p>
            <a:pPr lvl="6"/>
            <a:r>
              <a:rPr lang="en-US" dirty="0" smtClean="0"/>
              <a:t>Visualization interface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2869"/>
            <a:ext cx="9144000" cy="511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1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64E24F-69E2-485C-808C-18973978D64C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2"/>
          </p:nvPr>
        </p:nvSpPr>
        <p:spPr>
          <a:xfrm>
            <a:off x="539552" y="122926"/>
            <a:ext cx="5674952" cy="785794"/>
          </a:xfrm>
        </p:spPr>
        <p:txBody>
          <a:bodyPr/>
          <a:lstStyle/>
          <a:p>
            <a:pPr lvl="6"/>
            <a:r>
              <a:rPr lang="en-US" dirty="0" smtClean="0"/>
              <a:t>Visualization interface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80728"/>
            <a:ext cx="8855968" cy="49589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63" y="2852936"/>
            <a:ext cx="43624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0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64E24F-69E2-485C-808C-18973978D64C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2"/>
          </p:nvPr>
        </p:nvSpPr>
        <p:spPr>
          <a:xfrm>
            <a:off x="539552" y="122926"/>
            <a:ext cx="5674952" cy="785794"/>
          </a:xfrm>
        </p:spPr>
        <p:txBody>
          <a:bodyPr/>
          <a:lstStyle/>
          <a:p>
            <a:pPr lvl="6"/>
            <a:r>
              <a:rPr lang="en-US" dirty="0" smtClean="0"/>
              <a:t>Visualization interface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4199"/>
            <a:ext cx="9144000" cy="510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3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6"/>
            <a:r>
              <a:rPr lang="de-DE" dirty="0" smtClean="0"/>
              <a:t>Results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639797" y="1196752"/>
            <a:ext cx="7127875" cy="4666520"/>
          </a:xfrm>
        </p:spPr>
        <p:txBody>
          <a:bodyPr>
            <a:noAutofit/>
          </a:bodyPr>
          <a:lstStyle/>
          <a:p>
            <a:pPr lvl="1"/>
            <a:r>
              <a:rPr lang="en-US" dirty="0" smtClean="0"/>
              <a:t>Performance benchmarking</a:t>
            </a:r>
          </a:p>
          <a:p>
            <a:pPr lvl="2"/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64E24F-69E2-485C-808C-18973978D64C}" type="slidenum">
              <a:rPr lang="de-DE" smtClean="0"/>
              <a:pPr/>
              <a:t>25</a:t>
            </a:fld>
            <a:endParaRPr lang="de-DE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322628"/>
              </p:ext>
            </p:extLst>
          </p:nvPr>
        </p:nvGraphicFramePr>
        <p:xfrm>
          <a:off x="755576" y="2060848"/>
          <a:ext cx="6743425" cy="273630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03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9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86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6051"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~1800 building</a:t>
                      </a:r>
                      <a:r>
                        <a:rPr lang="en-US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objects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~14000</a:t>
                      </a:r>
                      <a:r>
                        <a:rPr lang="en-US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building objects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051">
                <a:tc>
                  <a:txBody>
                    <a:bodyPr/>
                    <a:lstStyle/>
                    <a:p>
                      <a:r>
                        <a:rPr lang="en-US" sz="1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Browser</a:t>
                      </a:r>
                      <a:endParaRPr lang="en-US" sz="14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Memory</a:t>
                      </a:r>
                      <a:endParaRPr lang="en-US" sz="14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FPS</a:t>
                      </a:r>
                      <a:endParaRPr lang="en-US" sz="14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Memory</a:t>
                      </a:r>
                      <a:endParaRPr lang="en-US" sz="14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FPS</a:t>
                      </a:r>
                      <a:endParaRPr lang="en-US" sz="14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05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Chrome</a:t>
                      </a:r>
                      <a:r>
                        <a:rPr lang="en-US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~200 MB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35-45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~400 MB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05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Firefox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~240 MB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57-60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~940 MB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05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Safari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~273 MB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25-40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~1.73 GB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9-15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05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Internet Explorer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~350 MB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24-38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~960 MB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6-10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08517" y="5013176"/>
            <a:ext cx="4758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cs typeface="Times New Roman" panose="02020603050405020304" pitchFamily="18" charset="0"/>
              </a:rPr>
              <a:t>Preferable : Lower Memory &amp; Higher FPS (Frames per Second)</a:t>
            </a:r>
            <a:endParaRPr lang="en-US" sz="1200" b="1" dirty="0"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2306" y="5506197"/>
            <a:ext cx="625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Tested</a:t>
            </a:r>
            <a:r>
              <a:rPr lang="de-DE" dirty="0" smtClean="0"/>
              <a:t> on Intel i5, 8GB RAM, 128SSD, Intel HD Graphics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169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6"/>
            <a:r>
              <a:rPr lang="en-US" dirty="0" smtClean="0"/>
              <a:t>Conclusion (1)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32378" y="980728"/>
            <a:ext cx="7127875" cy="4666520"/>
          </a:xfrm>
        </p:spPr>
        <p:txBody>
          <a:bodyPr>
            <a:noAutofit/>
          </a:bodyPr>
          <a:lstStyle/>
          <a:p>
            <a:pPr lvl="3"/>
            <a:r>
              <a:rPr lang="en-US" dirty="0" smtClean="0">
                <a:latin typeface="+mn-lt"/>
                <a:cs typeface="Times New Roman" panose="02020603050405020304" pitchFamily="18" charset="0"/>
              </a:rPr>
              <a:t>PostgreSQL and PostGIS enables full control over customization and functionality from different </a:t>
            </a:r>
            <a:r>
              <a:rPr lang="en-US" dirty="0" smtClean="0">
                <a:latin typeface="+mn-lt"/>
                <a:cs typeface="Times New Roman" panose="02020603050405020304" pitchFamily="18" charset="0"/>
              </a:rPr>
              <a:t>sources</a:t>
            </a:r>
          </a:p>
          <a:p>
            <a:pPr lvl="3"/>
            <a:r>
              <a:rPr lang="en-US" dirty="0">
                <a:cs typeface="Times New Roman" panose="02020603050405020304" pitchFamily="18" charset="0"/>
              </a:rPr>
              <a:t>Proprietary plug-in based APIs are not the future </a:t>
            </a:r>
          </a:p>
          <a:p>
            <a:pPr lvl="3"/>
            <a:r>
              <a:rPr lang="en-US" dirty="0" smtClean="0">
                <a:latin typeface="+mn-lt"/>
                <a:cs typeface="Times New Roman" panose="02020603050405020304" pitchFamily="18" charset="0"/>
              </a:rPr>
              <a:t>Limitations </a:t>
            </a:r>
            <a:r>
              <a:rPr lang="en-US" dirty="0" smtClean="0">
                <a:latin typeface="+mn-lt"/>
                <a:cs typeface="Times New Roman" panose="02020603050405020304" pitchFamily="18" charset="0"/>
              </a:rPr>
              <a:t>of current implementation: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  <a:cs typeface="Times New Roman" panose="02020603050405020304" pitchFamily="18" charset="0"/>
              </a:rPr>
              <a:t>Steep learning curve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  <a:cs typeface="Times New Roman" panose="02020603050405020304" pitchFamily="18" charset="0"/>
              </a:rPr>
              <a:t>Arbitrary  selection of extrusion on origin values in</a:t>
            </a:r>
          </a:p>
          <a:p>
            <a:pPr marL="266700" lvl="4" indent="0">
              <a:buNone/>
            </a:pPr>
            <a:r>
              <a:rPr lang="en-US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+mn-lt"/>
                <a:cs typeface="Times New Roman" panose="02020603050405020304" pitchFamily="18" charset="0"/>
              </a:rPr>
              <a:t>   three.js and D3.js conversions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  <a:cs typeface="Times New Roman" panose="02020603050405020304" pitchFamily="18" charset="0"/>
              </a:rPr>
              <a:t>Limited cartographic visualization capabilities (own implementations)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  <a:cs typeface="Times New Roman" panose="02020603050405020304" pitchFamily="18" charset="0"/>
              </a:rPr>
              <a:t>Problems </a:t>
            </a:r>
            <a:r>
              <a:rPr lang="en-US" dirty="0" smtClean="0">
                <a:latin typeface="+mn-lt"/>
                <a:cs typeface="Times New Roman" panose="02020603050405020304" pitchFamily="18" charset="0"/>
              </a:rPr>
              <a:t>with textures</a:t>
            </a:r>
          </a:p>
          <a:p>
            <a:pPr lvl="3"/>
            <a:r>
              <a:rPr lang="en-US" dirty="0" smtClean="0">
                <a:latin typeface="+mn-lt"/>
                <a:cs typeface="Times New Roman" panose="02020603050405020304" pitchFamily="18" charset="0"/>
              </a:rPr>
              <a:t>Current web3D limitations for spatial data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  <a:cs typeface="Times New Roman" panose="02020603050405020304" pitchFamily="18" charset="0"/>
              </a:rPr>
              <a:t>Data standardization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  <a:cs typeface="Times New Roman" panose="02020603050405020304" pitchFamily="18" charset="0"/>
              </a:rPr>
              <a:t>W3DS (OGC Web 3D </a:t>
            </a:r>
            <a:r>
              <a:rPr lang="en-US" sz="1600" dirty="0" smtClean="0">
                <a:latin typeface="+mn-lt"/>
                <a:cs typeface="Times New Roman" panose="02020603050405020304" pitchFamily="18" charset="0"/>
              </a:rPr>
              <a:t>Service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)</a:t>
            </a:r>
            <a:endParaRPr lang="en-US" sz="1600" dirty="0" smtClean="0">
              <a:latin typeface="+mn-lt"/>
              <a:cs typeface="Times New Roman" panose="02020603050405020304" pitchFamily="18" charset="0"/>
            </a:endParaRP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  <a:cs typeface="Times New Roman" panose="02020603050405020304" pitchFamily="18" charset="0"/>
              </a:rPr>
              <a:t>Enhancement potential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  <a:cs typeface="Times New Roman" panose="02020603050405020304" pitchFamily="18" charset="0"/>
              </a:rPr>
              <a:t>WMS/WFS via </a:t>
            </a:r>
            <a:r>
              <a:rPr lang="en-US" sz="1600" dirty="0" err="1" smtClean="0">
                <a:latin typeface="+mn-lt"/>
                <a:cs typeface="Times New Roman" panose="02020603050405020304" pitchFamily="18" charset="0"/>
              </a:rPr>
              <a:t>Geosever</a:t>
            </a:r>
            <a:r>
              <a:rPr lang="en-US" sz="1600" dirty="0" smtClean="0">
                <a:latin typeface="+mn-lt"/>
                <a:cs typeface="Times New Roman" panose="02020603050405020304" pitchFamily="18" charset="0"/>
              </a:rPr>
              <a:t> for base layers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64E24F-69E2-485C-808C-18973978D64C}" type="slidenum">
              <a:rPr lang="de-DE" smtClean="0"/>
              <a:pPr/>
              <a:t>26</a:t>
            </a:fld>
            <a:endParaRPr lang="de-DE"/>
          </a:p>
        </p:txBody>
      </p:sp>
      <p:grpSp>
        <p:nvGrpSpPr>
          <p:cNvPr id="3" name="Group 2"/>
          <p:cNvGrpSpPr/>
          <p:nvPr/>
        </p:nvGrpSpPr>
        <p:grpSpPr>
          <a:xfrm>
            <a:off x="6161990" y="1409402"/>
            <a:ext cx="2792760" cy="4688718"/>
            <a:chOff x="6161990" y="1409402"/>
            <a:chExt cx="2792760" cy="468871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43615" b="8932"/>
            <a:stretch/>
          </p:blipFill>
          <p:spPr>
            <a:xfrm>
              <a:off x="6161990" y="3782106"/>
              <a:ext cx="2792760" cy="231601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r="56555" b="9724"/>
            <a:stretch/>
          </p:blipFill>
          <p:spPr>
            <a:xfrm>
              <a:off x="6788925" y="1409402"/>
              <a:ext cx="2151856" cy="22958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940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6"/>
            <a:r>
              <a:rPr lang="en-US" dirty="0" smtClean="0"/>
              <a:t>Conclusion (2)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64E24F-69E2-485C-808C-18973978D64C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467544" y="1268760"/>
            <a:ext cx="7127875" cy="4488434"/>
          </a:xfrm>
        </p:spPr>
        <p:txBody>
          <a:bodyPr>
            <a:noAutofit/>
          </a:bodyPr>
          <a:lstStyle/>
          <a:p>
            <a:pPr lvl="3"/>
            <a:r>
              <a:rPr lang="en-US" dirty="0" smtClean="0">
                <a:latin typeface="+mn-lt"/>
                <a:cs typeface="Times New Roman" panose="02020603050405020304" pitchFamily="18" charset="0"/>
              </a:rPr>
              <a:t>Rapid advancement of 3D web technology </a:t>
            </a:r>
          </a:p>
          <a:p>
            <a:pPr lvl="3"/>
            <a:r>
              <a:rPr lang="en-US" dirty="0">
                <a:latin typeface="+mn-lt"/>
                <a:cs typeface="Times New Roman" panose="02020603050405020304" pitchFamily="18" charset="0"/>
              </a:rPr>
              <a:t>Most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WebGL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 3D applications are heavy on the client </a:t>
            </a:r>
            <a:r>
              <a:rPr lang="en-US" dirty="0" smtClean="0">
                <a:latin typeface="+mn-lt"/>
                <a:cs typeface="Times New Roman" panose="02020603050405020304" pitchFamily="18" charset="0"/>
              </a:rPr>
              <a:t>side</a:t>
            </a:r>
          </a:p>
          <a:p>
            <a:pPr lvl="4"/>
            <a:r>
              <a:rPr lang="en-US" dirty="0" smtClean="0">
                <a:latin typeface="+mn-lt"/>
                <a:cs typeface="Times New Roman" panose="02020603050405020304" pitchFamily="18" charset="0"/>
              </a:rPr>
              <a:t>Streaming of data might be a solution (e.g. gaming industry)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  <a:p>
            <a:pPr lvl="3"/>
            <a:r>
              <a:rPr lang="en-US" dirty="0" err="1" smtClean="0">
                <a:latin typeface="+mn-lt"/>
                <a:cs typeface="Times New Roman" panose="02020603050405020304" pitchFamily="18" charset="0"/>
              </a:rPr>
              <a:t>WebGL</a:t>
            </a:r>
            <a:r>
              <a:rPr lang="en-US" dirty="0" smtClean="0">
                <a:latin typeface="+mn-lt"/>
                <a:cs typeface="Times New Roman" panose="02020603050405020304" pitchFamily="18" charset="0"/>
              </a:rPr>
              <a:t> standardization process (OGC)</a:t>
            </a:r>
          </a:p>
          <a:p>
            <a:pPr lvl="4"/>
            <a:r>
              <a:rPr lang="en-US" dirty="0" smtClean="0">
                <a:latin typeface="+mn-lt"/>
                <a:cs typeface="Times New Roman" panose="02020603050405020304" pitchFamily="18" charset="0"/>
              </a:rPr>
              <a:t>3D Portrayal Service </a:t>
            </a:r>
          </a:p>
          <a:p>
            <a:pPr lvl="3"/>
            <a:r>
              <a:rPr lang="en-US" dirty="0" smtClean="0">
                <a:latin typeface="+mn-lt"/>
                <a:cs typeface="Times New Roman" panose="02020603050405020304" pitchFamily="18" charset="0"/>
              </a:rPr>
              <a:t>Cesium.js has seen many possibilities (cartographic potential)</a:t>
            </a:r>
          </a:p>
          <a:p>
            <a:pPr lvl="3"/>
            <a:r>
              <a:rPr lang="en-US" dirty="0" smtClean="0">
                <a:latin typeface="+mn-lt"/>
                <a:cs typeface="Times New Roman" panose="02020603050405020304" pitchFamily="18" charset="0"/>
              </a:rPr>
              <a:t>Mobile developments (</a:t>
            </a:r>
            <a:r>
              <a:rPr lang="en-US" dirty="0" err="1" smtClean="0">
                <a:latin typeface="+mn-lt"/>
                <a:cs typeface="Times New Roman" panose="02020603050405020304" pitchFamily="18" charset="0"/>
              </a:rPr>
              <a:t>e.g</a:t>
            </a:r>
            <a:r>
              <a:rPr lang="en-US" dirty="0" smtClean="0">
                <a:latin typeface="+mn-lt"/>
                <a:cs typeface="Times New Roman" panose="02020603050405020304" pitchFamily="18" charset="0"/>
              </a:rPr>
              <a:t> Globe3D) </a:t>
            </a:r>
          </a:p>
        </p:txBody>
      </p:sp>
      <p:sp>
        <p:nvSpPr>
          <p:cNvPr id="7" name="Rectangle 6"/>
          <p:cNvSpPr/>
          <p:nvPr/>
        </p:nvSpPr>
        <p:spPr>
          <a:xfrm>
            <a:off x="827584" y="6237312"/>
            <a:ext cx="3456384" cy="62068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cesiumjs.org/images/2014/03-03/nycCzmlInfoB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555" y="3693342"/>
            <a:ext cx="3839852" cy="230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74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64E24F-69E2-485C-808C-18973978D64C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75008" y="4725144"/>
            <a:ext cx="7127875" cy="720080"/>
          </a:xfrm>
        </p:spPr>
        <p:txBody>
          <a:bodyPr/>
          <a:lstStyle/>
          <a:p>
            <a:r>
              <a:rPr lang="de-DE" sz="3600" dirty="0" smtClean="0"/>
              <a:t>Thank </a:t>
            </a:r>
            <a:r>
              <a:rPr lang="de-DE" sz="3600" dirty="0" smtClean="0"/>
              <a:t>you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539552" y="1268760"/>
            <a:ext cx="7127875" cy="18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175" indent="-3175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rgbClr val="509E2F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269875" indent="-269875" algn="l" defTabSz="914400" rtl="0" eaLnBrk="1" latinLnBrk="0" hangingPunct="1">
              <a:spcBef>
                <a:spcPct val="20000"/>
              </a:spcBef>
              <a:buClr>
                <a:srgbClr val="509E2F"/>
              </a:buClr>
              <a:buFont typeface="Wingdings" pitchFamily="2" charset="2"/>
              <a:buNone/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538163" indent="-271463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000"/>
              </a:lnSpc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Publication:</a:t>
            </a:r>
          </a:p>
          <a:p>
            <a:r>
              <a:rPr lang="en-US" dirty="0" err="1" smtClean="0"/>
              <a:t>Wendel</a:t>
            </a:r>
            <a:r>
              <a:rPr lang="en-US" dirty="0"/>
              <a:t>, </a:t>
            </a:r>
            <a:r>
              <a:rPr lang="en-US" dirty="0" smtClean="0"/>
              <a:t>J., </a:t>
            </a:r>
            <a:r>
              <a:rPr lang="en-US" dirty="0" err="1" smtClean="0"/>
              <a:t>Murshed</a:t>
            </a:r>
            <a:r>
              <a:rPr lang="en-US" dirty="0" smtClean="0"/>
              <a:t>, S.M., </a:t>
            </a:r>
            <a:r>
              <a:rPr lang="en-US" dirty="0" err="1" smtClean="0"/>
              <a:t>Sriramulu</a:t>
            </a:r>
            <a:r>
              <a:rPr lang="en-US" dirty="0" smtClean="0"/>
              <a:t>, A. &amp; </a:t>
            </a:r>
            <a:r>
              <a:rPr lang="en-US" dirty="0" err="1" smtClean="0"/>
              <a:t>Nichersu</a:t>
            </a:r>
            <a:r>
              <a:rPr lang="en-US" dirty="0" smtClean="0"/>
              <a:t>, A. (2016). Development </a:t>
            </a:r>
            <a:r>
              <a:rPr lang="en-US" dirty="0"/>
              <a:t>of a Web-Browser </a:t>
            </a:r>
            <a:r>
              <a:rPr lang="en-US" dirty="0" smtClean="0"/>
              <a:t>Based Interface </a:t>
            </a:r>
            <a:r>
              <a:rPr lang="en-US" dirty="0"/>
              <a:t>for 3D </a:t>
            </a:r>
            <a:r>
              <a:rPr lang="en-US" dirty="0" smtClean="0"/>
              <a:t>Data - A </a:t>
            </a:r>
            <a:r>
              <a:rPr lang="en-US" dirty="0"/>
              <a:t>Case </a:t>
            </a:r>
            <a:r>
              <a:rPr lang="en-US" dirty="0" smtClean="0"/>
              <a:t>Study of </a:t>
            </a:r>
            <a:r>
              <a:rPr lang="en-US" dirty="0"/>
              <a:t>a Plug-in Free Approach for </a:t>
            </a:r>
            <a:r>
              <a:rPr lang="en-US" dirty="0" smtClean="0"/>
              <a:t>Visualizing </a:t>
            </a:r>
            <a:r>
              <a:rPr lang="de-DE" dirty="0" smtClean="0"/>
              <a:t>Energy </a:t>
            </a:r>
            <a:r>
              <a:rPr lang="de-DE" dirty="0"/>
              <a:t>Modelling </a:t>
            </a:r>
            <a:r>
              <a:rPr lang="de-DE" dirty="0" smtClean="0"/>
              <a:t>Results.In </a:t>
            </a:r>
            <a:r>
              <a:rPr lang="de-DE" i="1" dirty="0" smtClean="0"/>
              <a:t>Progress in Cartography</a:t>
            </a:r>
            <a:r>
              <a:rPr lang="de-DE" dirty="0"/>
              <a:t> </a:t>
            </a:r>
            <a:r>
              <a:rPr lang="de-DE" dirty="0" smtClean="0"/>
              <a:t>(pp.185-205). Springer International Publishing.</a:t>
            </a:r>
          </a:p>
          <a:p>
            <a:endParaRPr lang="de-DE" dirty="0"/>
          </a:p>
          <a:p>
            <a:r>
              <a:rPr lang="de-DE" dirty="0" smtClean="0"/>
              <a:t>Contact:</a:t>
            </a:r>
          </a:p>
          <a:p>
            <a:r>
              <a:rPr lang="de-DE" dirty="0" smtClean="0"/>
              <a:t>Syed Monjur Murshed</a:t>
            </a:r>
          </a:p>
          <a:p>
            <a:r>
              <a:rPr lang="en-US" dirty="0"/>
              <a:t>European Institute for Energy Research</a:t>
            </a:r>
            <a:r>
              <a:rPr lang="de-DE" dirty="0" smtClean="0"/>
              <a:t> </a:t>
            </a:r>
          </a:p>
          <a:p>
            <a:r>
              <a:rPr lang="de-DE" dirty="0" smtClean="0">
                <a:hlinkClick r:id="rId2"/>
              </a:rPr>
              <a:t>murshed@eifer.org</a:t>
            </a:r>
            <a:endParaRPr lang="de-DE" dirty="0" smtClean="0"/>
          </a:p>
          <a:p>
            <a:endParaRPr lang="de-DE" dirty="0" smtClean="0"/>
          </a:p>
          <a:p>
            <a:endParaRPr lang="de-DE" sz="3600" dirty="0" smtClean="0"/>
          </a:p>
          <a:p>
            <a:endParaRPr lang="de-DE" sz="3600" dirty="0" smtClean="0"/>
          </a:p>
          <a:p>
            <a:endParaRPr lang="de-DE" sz="3600" dirty="0" smtClean="0"/>
          </a:p>
          <a:p>
            <a:endParaRPr lang="de-DE" sz="3600" dirty="0"/>
          </a:p>
          <a:p>
            <a:endParaRPr lang="de-DE" sz="3600" dirty="0" smtClean="0"/>
          </a:p>
        </p:txBody>
      </p:sp>
    </p:spTree>
    <p:extLst>
      <p:ext uri="{BB962C8B-B14F-4D97-AF65-F5344CB8AC3E}">
        <p14:creationId xmlns:p14="http://schemas.microsoft.com/office/powerpoint/2010/main" val="489569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6"/>
            <a:r>
              <a:rPr lang="en-US" dirty="0" smtClean="0"/>
              <a:t>Energy modelling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64E24F-69E2-485C-808C-18973978D64C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9" name="Textplatzhalter 11"/>
          <p:cNvSpPr txBox="1">
            <a:spLocks/>
          </p:cNvSpPr>
          <p:nvPr/>
        </p:nvSpPr>
        <p:spPr>
          <a:xfrm>
            <a:off x="395536" y="1268760"/>
            <a:ext cx="7127875" cy="4319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175" indent="-3175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rgbClr val="509E2F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269875" indent="-269875" algn="l" defTabSz="914400" rtl="0" eaLnBrk="1" latinLnBrk="0" hangingPunct="1">
              <a:spcBef>
                <a:spcPct val="20000"/>
              </a:spcBef>
              <a:buClr>
                <a:srgbClr val="509E2F"/>
              </a:buClr>
              <a:buFont typeface="Wingdings" pitchFamily="2" charset="2"/>
              <a:buChar char="§"/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538163" indent="-271463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˃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000"/>
              </a:lnSpc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dirty="0" smtClean="0">
                <a:latin typeface="+mj-lt"/>
                <a:cs typeface="Times New Roman" panose="02020603050405020304" pitchFamily="18" charset="0"/>
              </a:rPr>
              <a:t>Frameworks for energy modelling</a:t>
            </a:r>
          </a:p>
          <a:p>
            <a:pPr marL="457200" lvl="2" indent="-457200">
              <a:buFont typeface="Arial" pitchFamily="34" charset="0"/>
              <a:buChar char="•"/>
            </a:pPr>
            <a:r>
              <a:rPr lang="en-US" b="0" dirty="0" smtClean="0">
                <a:latin typeface="+mj-lt"/>
                <a:cs typeface="Times New Roman" panose="02020603050405020304" pitchFamily="18" charset="0"/>
              </a:rPr>
              <a:t>Simulation modelling</a:t>
            </a:r>
          </a:p>
          <a:p>
            <a:pPr marL="457200" lvl="2" indent="-457200">
              <a:buFont typeface="Arial" pitchFamily="34" charset="0"/>
              <a:buChar char="•"/>
            </a:pPr>
            <a:r>
              <a:rPr lang="en-US" b="0" dirty="0" smtClean="0">
                <a:latin typeface="+mj-lt"/>
                <a:cs typeface="Times New Roman" panose="02020603050405020304" pitchFamily="18" charset="0"/>
              </a:rPr>
              <a:t>Systems modelling (e.g. complex systems)</a:t>
            </a:r>
          </a:p>
          <a:p>
            <a:pPr marL="457200" lvl="2" indent="-457200">
              <a:buFont typeface="Arial" pitchFamily="34" charset="0"/>
              <a:buChar char="•"/>
            </a:pPr>
            <a:r>
              <a:rPr lang="en-US" b="0" dirty="0" smtClean="0">
                <a:latin typeface="+mj-lt"/>
                <a:cs typeface="Times New Roman" panose="02020603050405020304" pitchFamily="18" charset="0"/>
              </a:rPr>
              <a:t>Energy and environment</a:t>
            </a:r>
          </a:p>
          <a:p>
            <a:pPr marL="457200" lvl="2" indent="-457200">
              <a:buFont typeface="Arial" pitchFamily="34" charset="0"/>
              <a:buChar char="•"/>
            </a:pPr>
            <a:r>
              <a:rPr lang="en-US" b="0" dirty="0" smtClean="0">
                <a:latin typeface="+mj-lt"/>
                <a:cs typeface="Times New Roman" panose="02020603050405020304" pitchFamily="18" charset="0"/>
              </a:rPr>
              <a:t>Energy and urban systems</a:t>
            </a:r>
          </a:p>
          <a:p>
            <a:pPr marL="457200" lvl="2" indent="-457200">
              <a:buFont typeface="Arial" pitchFamily="34" charset="0"/>
              <a:buChar char="•"/>
            </a:pPr>
            <a:r>
              <a:rPr lang="en-US" b="0" dirty="0" smtClean="0">
                <a:latin typeface="+mj-lt"/>
                <a:cs typeface="Times New Roman" panose="02020603050405020304" pitchFamily="18" charset="0"/>
              </a:rPr>
              <a:t>Building modelling</a:t>
            </a:r>
          </a:p>
          <a:p>
            <a:pPr lvl="2"/>
            <a:endParaRPr lang="de-DE" b="0" dirty="0" smtClean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53" y="3764263"/>
            <a:ext cx="4114509" cy="19989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800" y="2794025"/>
            <a:ext cx="2969207" cy="296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0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6"/>
            <a:r>
              <a:rPr lang="en-US" dirty="0" smtClean="0"/>
              <a:t>Visualization needs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64E24F-69E2-485C-808C-18973978D64C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38" name="Textplatzhalter 11"/>
          <p:cNvSpPr txBox="1">
            <a:spLocks/>
          </p:cNvSpPr>
          <p:nvPr/>
        </p:nvSpPr>
        <p:spPr>
          <a:xfrm>
            <a:off x="251520" y="1001945"/>
            <a:ext cx="7127875" cy="4319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175" indent="-3175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rgbClr val="509E2F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269875" indent="-269875" algn="l" defTabSz="914400" rtl="0" eaLnBrk="1" latinLnBrk="0" hangingPunct="1">
              <a:spcBef>
                <a:spcPct val="20000"/>
              </a:spcBef>
              <a:buClr>
                <a:srgbClr val="509E2F"/>
              </a:buClr>
              <a:buFont typeface="Wingdings" pitchFamily="2" charset="2"/>
              <a:buChar char="§"/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538163" indent="-271463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˃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000"/>
              </a:lnSpc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dirty="0" smtClean="0">
                <a:latin typeface="+mj-lt"/>
                <a:cs typeface="Times New Roman" panose="02020603050405020304" pitchFamily="18" charset="0"/>
              </a:rPr>
              <a:t>Scale dependence</a:t>
            </a:r>
          </a:p>
          <a:p>
            <a:pPr lvl="2"/>
            <a:endParaRPr lang="de-DE" b="0" dirty="0" smtClean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644008" y="1124744"/>
            <a:ext cx="20890" cy="4874056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01806" y="1470712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systems modelling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763672" y="304691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Regional modelling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763672" y="2242352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 wide modelling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701806" y="3231584"/>
            <a:ext cx="3210528" cy="276721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rgbClr val="9DC11F"/>
              </a:gs>
              <a:gs pos="83000">
                <a:srgbClr val="9DC11F"/>
              </a:gs>
              <a:gs pos="100000">
                <a:srgbClr val="9DC11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/>
          <p:cNvSpPr txBox="1"/>
          <p:nvPr/>
        </p:nvSpPr>
        <p:spPr>
          <a:xfrm>
            <a:off x="4788453" y="555746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Building Simulation</a:t>
            </a:r>
            <a:endParaRPr lang="de-DE" dirty="0"/>
          </a:p>
        </p:txBody>
      </p:sp>
      <p:sp>
        <p:nvSpPr>
          <p:cNvPr id="40" name="TextBox 39"/>
          <p:cNvSpPr txBox="1"/>
          <p:nvPr/>
        </p:nvSpPr>
        <p:spPr>
          <a:xfrm>
            <a:off x="4817404" y="4630202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District modelling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788452" y="383856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City </a:t>
            </a:r>
            <a:r>
              <a:rPr lang="en-US" dirty="0" smtClean="0"/>
              <a:t>modelling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878446" y="5589240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9DC11F"/>
                </a:solidFill>
              </a:rPr>
              <a:t>3D</a:t>
            </a:r>
            <a:endParaRPr lang="de-DE" sz="2400" b="1" dirty="0">
              <a:solidFill>
                <a:srgbClr val="9DC11F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878446" y="1095127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65000"/>
                  </a:schemeClr>
                </a:solidFill>
              </a:rPr>
              <a:t>2D</a:t>
            </a:r>
            <a:endParaRPr lang="de-DE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87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6"/>
            <a:r>
              <a:rPr lang="en-US" dirty="0" smtClean="0"/>
              <a:t>Visualization needs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64E24F-69E2-485C-808C-18973978D64C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38" name="Textplatzhalter 11"/>
          <p:cNvSpPr txBox="1">
            <a:spLocks/>
          </p:cNvSpPr>
          <p:nvPr/>
        </p:nvSpPr>
        <p:spPr>
          <a:xfrm>
            <a:off x="251520" y="1001945"/>
            <a:ext cx="7127875" cy="4319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175" indent="-3175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rgbClr val="509E2F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269875" indent="-269875" algn="l" defTabSz="914400" rtl="0" eaLnBrk="1" latinLnBrk="0" hangingPunct="1">
              <a:spcBef>
                <a:spcPct val="20000"/>
              </a:spcBef>
              <a:buClr>
                <a:srgbClr val="509E2F"/>
              </a:buClr>
              <a:buFont typeface="Wingdings" pitchFamily="2" charset="2"/>
              <a:buChar char="§"/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538163" indent="-271463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˃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000"/>
              </a:lnSpc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dirty="0" smtClean="0">
                <a:latin typeface="+mj-lt"/>
                <a:cs typeface="Times New Roman" panose="02020603050405020304" pitchFamily="18" charset="0"/>
              </a:rPr>
              <a:t>Scale dependence</a:t>
            </a:r>
          </a:p>
          <a:p>
            <a:pPr lvl="2"/>
            <a:endParaRPr lang="de-DE" b="0" dirty="0" smtClean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644008" y="1124744"/>
            <a:ext cx="20890" cy="4874056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01806" y="1470712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systems modelling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763672" y="304691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Regional modelling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763672" y="2242352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 wide modelling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701806" y="3231584"/>
            <a:ext cx="3210528" cy="276721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rgbClr val="9DC11F"/>
              </a:gs>
              <a:gs pos="83000">
                <a:srgbClr val="9DC11F"/>
              </a:gs>
              <a:gs pos="100000">
                <a:srgbClr val="9DC11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88453" y="5557460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Building Simulation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4817404" y="4630202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District modelling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788452" y="383856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City modelling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878446" y="5589240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9DC11F"/>
                </a:solidFill>
              </a:rPr>
              <a:t>3D</a:t>
            </a:r>
            <a:endParaRPr lang="de-DE" sz="2400" b="1" dirty="0">
              <a:solidFill>
                <a:srgbClr val="9DC11F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878446" y="1095127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65000"/>
                  </a:schemeClr>
                </a:solidFill>
              </a:rPr>
              <a:t>2D</a:t>
            </a:r>
            <a:endParaRPr lang="de-DE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43" y="3993415"/>
            <a:ext cx="4192162" cy="2012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3" y="1851522"/>
            <a:ext cx="3978078" cy="1725498"/>
          </a:xfrm>
          <a:prstGeom prst="rect">
            <a:avLst/>
          </a:prstGeom>
        </p:spPr>
      </p:pic>
      <p:sp>
        <p:nvSpPr>
          <p:cNvPr id="1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259984" y="3349446"/>
            <a:ext cx="2151722" cy="330780"/>
          </a:xfrm>
          <a:solidFill>
            <a:schemeClr val="bg1"/>
          </a:solidFill>
        </p:spPr>
        <p:txBody>
          <a:bodyPr/>
          <a:lstStyle/>
          <a:p>
            <a:r>
              <a:rPr lang="de-DE" sz="1200" i="1" dirty="0" smtClean="0"/>
              <a:t>(Simons </a:t>
            </a:r>
            <a:r>
              <a:rPr lang="de-DE" sz="1200" i="1" dirty="0" err="1" smtClean="0"/>
              <a:t>and</a:t>
            </a:r>
            <a:r>
              <a:rPr lang="de-DE" sz="1200" i="1" dirty="0" smtClean="0"/>
              <a:t> </a:t>
            </a:r>
            <a:r>
              <a:rPr lang="de-DE" sz="1200" i="1" dirty="0" err="1" smtClean="0"/>
              <a:t>Nichersu</a:t>
            </a:r>
            <a:r>
              <a:rPr lang="de-DE" sz="1200" i="1" dirty="0" smtClean="0"/>
              <a:t> 2014)</a:t>
            </a:r>
            <a:endParaRPr lang="en-US" sz="1200" i="1" dirty="0"/>
          </a:p>
        </p:txBody>
      </p:sp>
      <p:sp>
        <p:nvSpPr>
          <p:cNvPr id="19" name="Text Placeholder 5"/>
          <p:cNvSpPr txBox="1">
            <a:spLocks/>
          </p:cNvSpPr>
          <p:nvPr/>
        </p:nvSpPr>
        <p:spPr>
          <a:xfrm>
            <a:off x="3212366" y="5906532"/>
            <a:ext cx="1359634" cy="3307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175" indent="-3175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rgbClr val="509E2F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269875" indent="-269875" algn="l" defTabSz="914400" rtl="0" eaLnBrk="1" latinLnBrk="0" hangingPunct="1">
              <a:spcBef>
                <a:spcPct val="20000"/>
              </a:spcBef>
              <a:buClr>
                <a:srgbClr val="509E2F"/>
              </a:buClr>
              <a:buFont typeface="Wingdings" pitchFamily="2" charset="2"/>
              <a:buChar char="§"/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538163" indent="-271463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˃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000"/>
              </a:lnSpc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i="1" dirty="0" smtClean="0"/>
              <a:t>(</a:t>
            </a:r>
            <a:r>
              <a:rPr lang="de-DE" sz="1200" i="1" dirty="0" err="1" smtClean="0"/>
              <a:t>Avsatthi</a:t>
            </a:r>
            <a:r>
              <a:rPr lang="de-DE" sz="1200" i="1" dirty="0" smtClean="0"/>
              <a:t> 2015)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82639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6"/>
            <a:r>
              <a:rPr lang="en-US" dirty="0" smtClean="0"/>
              <a:t>Visualization needs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64E24F-69E2-485C-808C-18973978D64C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38" name="Textplatzhalter 11"/>
          <p:cNvSpPr txBox="1">
            <a:spLocks/>
          </p:cNvSpPr>
          <p:nvPr/>
        </p:nvSpPr>
        <p:spPr>
          <a:xfrm>
            <a:off x="251520" y="1001945"/>
            <a:ext cx="7127875" cy="4319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175" indent="-3175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rgbClr val="509E2F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269875" indent="-269875" algn="l" defTabSz="914400" rtl="0" eaLnBrk="1" latinLnBrk="0" hangingPunct="1">
              <a:spcBef>
                <a:spcPct val="20000"/>
              </a:spcBef>
              <a:buClr>
                <a:srgbClr val="509E2F"/>
              </a:buClr>
              <a:buFont typeface="Wingdings" pitchFamily="2" charset="2"/>
              <a:buChar char="§"/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538163" indent="-271463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˃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000"/>
              </a:lnSpc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dirty="0" smtClean="0">
                <a:latin typeface="+mj-lt"/>
                <a:cs typeface="Times New Roman" panose="02020603050405020304" pitchFamily="18" charset="0"/>
              </a:rPr>
              <a:t>Scale dependence</a:t>
            </a:r>
          </a:p>
          <a:p>
            <a:pPr lvl="2"/>
            <a:endParaRPr lang="de-DE" b="0" dirty="0" smtClean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644008" y="1124744"/>
            <a:ext cx="20890" cy="4874056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01806" y="1470712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systems modelling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763672" y="304691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Regional modelling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763672" y="2242352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 wide modelling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701806" y="3231584"/>
            <a:ext cx="3210528" cy="276721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rgbClr val="9DC11F"/>
              </a:gs>
              <a:gs pos="83000">
                <a:srgbClr val="9DC11F"/>
              </a:gs>
              <a:gs pos="100000">
                <a:srgbClr val="9DC11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88453" y="555746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Building Simulation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817404" y="4630202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District modelling</a:t>
            </a:r>
            <a:endParaRPr 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4788452" y="383856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City modelling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878446" y="5589240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9DC11F"/>
                </a:solidFill>
              </a:rPr>
              <a:t>3D</a:t>
            </a:r>
            <a:endParaRPr lang="de-DE" sz="2400" b="1" dirty="0">
              <a:solidFill>
                <a:srgbClr val="9DC11F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878446" y="1095127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65000"/>
                  </a:schemeClr>
                </a:solidFill>
              </a:rPr>
              <a:t>2D</a:t>
            </a:r>
            <a:endParaRPr lang="de-DE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7" name="Picture 16"/>
          <p:cNvPicPr/>
          <p:nvPr/>
        </p:nvPicPr>
        <p:blipFill>
          <a:blip r:embed="rId3"/>
          <a:stretch>
            <a:fillRect/>
          </a:stretch>
        </p:blipFill>
        <p:spPr>
          <a:xfrm>
            <a:off x="174062" y="3838560"/>
            <a:ext cx="4269108" cy="2191116"/>
          </a:xfrm>
          <a:prstGeom prst="rect">
            <a:avLst/>
          </a:prstGeom>
        </p:spPr>
      </p:pic>
      <p:sp>
        <p:nvSpPr>
          <p:cNvPr id="20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27784" y="5978540"/>
            <a:ext cx="5220071" cy="330780"/>
          </a:xfrm>
        </p:spPr>
        <p:txBody>
          <a:bodyPr/>
          <a:lstStyle/>
          <a:p>
            <a:r>
              <a:rPr lang="de-DE" sz="1200" i="1" dirty="0" smtClean="0"/>
              <a:t>(Saed </a:t>
            </a:r>
            <a:r>
              <a:rPr lang="de-DE" sz="1200" i="1" dirty="0" err="1" smtClean="0"/>
              <a:t>and</a:t>
            </a:r>
            <a:r>
              <a:rPr lang="de-DE" sz="1200" i="1" dirty="0" smtClean="0"/>
              <a:t> Wendel 2015)</a:t>
            </a:r>
            <a:endParaRPr lang="en-US" sz="1200" i="1" dirty="0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2" r="27819"/>
          <a:stretch/>
        </p:blipFill>
        <p:spPr bwMode="auto">
          <a:xfrm>
            <a:off x="171934" y="1522669"/>
            <a:ext cx="4194954" cy="1893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5"/>
          <p:cNvSpPr txBox="1">
            <a:spLocks/>
          </p:cNvSpPr>
          <p:nvPr/>
        </p:nvSpPr>
        <p:spPr>
          <a:xfrm>
            <a:off x="2483768" y="3474237"/>
            <a:ext cx="5220071" cy="330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175" indent="-3175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rgbClr val="509E2F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269875" indent="-269875" algn="l" defTabSz="914400" rtl="0" eaLnBrk="1" latinLnBrk="0" hangingPunct="1">
              <a:spcBef>
                <a:spcPct val="20000"/>
              </a:spcBef>
              <a:buClr>
                <a:srgbClr val="509E2F"/>
              </a:buClr>
              <a:buFont typeface="Wingdings" pitchFamily="2" charset="2"/>
              <a:buChar char="§"/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538163" indent="-271463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˃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000"/>
              </a:lnSpc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i="1" dirty="0" smtClean="0"/>
              <a:t>(Bidah and Murshed </a:t>
            </a:r>
            <a:r>
              <a:rPr lang="de-DE" sz="1200" i="1" dirty="0" smtClean="0"/>
              <a:t>2016)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16301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6"/>
            <a:r>
              <a:rPr lang="en-US" dirty="0" smtClean="0"/>
              <a:t>Visualization needs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64E24F-69E2-485C-808C-18973978D64C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38" name="Textplatzhalter 11"/>
          <p:cNvSpPr txBox="1">
            <a:spLocks/>
          </p:cNvSpPr>
          <p:nvPr/>
        </p:nvSpPr>
        <p:spPr>
          <a:xfrm>
            <a:off x="251520" y="1001945"/>
            <a:ext cx="7127875" cy="4319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175" indent="-3175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rgbClr val="509E2F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269875" indent="-269875" algn="l" defTabSz="914400" rtl="0" eaLnBrk="1" latinLnBrk="0" hangingPunct="1">
              <a:spcBef>
                <a:spcPct val="20000"/>
              </a:spcBef>
              <a:buClr>
                <a:srgbClr val="509E2F"/>
              </a:buClr>
              <a:buFont typeface="Wingdings" pitchFamily="2" charset="2"/>
              <a:buChar char="§"/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538163" indent="-271463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˃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000"/>
              </a:lnSpc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dirty="0" smtClean="0">
                <a:latin typeface="+mj-lt"/>
                <a:cs typeface="Times New Roman" panose="02020603050405020304" pitchFamily="18" charset="0"/>
              </a:rPr>
              <a:t>Scale dependence</a:t>
            </a:r>
          </a:p>
          <a:p>
            <a:pPr lvl="2"/>
            <a:endParaRPr lang="de-DE" b="0" dirty="0" smtClean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644008" y="1124744"/>
            <a:ext cx="20890" cy="4874056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01806" y="1470712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systems modelling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734930" y="264355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Regional modelling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701806" y="3231584"/>
            <a:ext cx="3210528" cy="276721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rgbClr val="9DC11F"/>
              </a:gs>
              <a:gs pos="83000">
                <a:srgbClr val="9DC11F"/>
              </a:gs>
              <a:gs pos="100000">
                <a:srgbClr val="9DC11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/>
          <p:cNvSpPr txBox="1"/>
          <p:nvPr/>
        </p:nvSpPr>
        <p:spPr>
          <a:xfrm>
            <a:off x="4788453" y="555746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Building Simulation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817404" y="4630202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District modelling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817404" y="3659222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City modelling</a:t>
            </a:r>
            <a:endParaRPr lang="en-US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7878446" y="5589240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9DC11F"/>
                </a:solidFill>
              </a:rPr>
              <a:t>3D</a:t>
            </a:r>
            <a:endParaRPr lang="de-DE" sz="2400" b="1" dirty="0">
              <a:solidFill>
                <a:srgbClr val="9DC11F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878446" y="1095127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65000"/>
                  </a:schemeClr>
                </a:solidFill>
              </a:rPr>
              <a:t>2D</a:t>
            </a:r>
            <a:endParaRPr lang="de-DE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9" t="3102" r="385" b="5345"/>
          <a:stretch/>
        </p:blipFill>
        <p:spPr bwMode="auto">
          <a:xfrm>
            <a:off x="467544" y="3659222"/>
            <a:ext cx="3894570" cy="2178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 descr="C:\Users\bahu\Desktop\Picture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27" y="1479919"/>
            <a:ext cx="3260122" cy="194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96345" y="5938505"/>
            <a:ext cx="5220071" cy="330780"/>
          </a:xfrm>
        </p:spPr>
        <p:txBody>
          <a:bodyPr/>
          <a:lstStyle/>
          <a:p>
            <a:r>
              <a:rPr lang="de-DE" sz="1200" i="1" dirty="0" smtClean="0"/>
              <a:t>(</a:t>
            </a:r>
            <a:r>
              <a:rPr lang="de-DE" sz="1200" i="1" dirty="0" err="1" smtClean="0"/>
              <a:t>Bahu</a:t>
            </a:r>
            <a:r>
              <a:rPr lang="de-DE" sz="1200" i="1" dirty="0" smtClean="0"/>
              <a:t> et al. 2012)</a:t>
            </a:r>
            <a:endParaRPr lang="en-US" sz="1200" i="1" dirty="0"/>
          </a:p>
        </p:txBody>
      </p:sp>
      <p:sp>
        <p:nvSpPr>
          <p:cNvPr id="21" name="Text Placeholder 5"/>
          <p:cNvSpPr txBox="1">
            <a:spLocks/>
          </p:cNvSpPr>
          <p:nvPr/>
        </p:nvSpPr>
        <p:spPr>
          <a:xfrm>
            <a:off x="3078433" y="3322586"/>
            <a:ext cx="5220071" cy="330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175" indent="-3175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rgbClr val="509E2F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269875" indent="-269875" algn="l" defTabSz="914400" rtl="0" eaLnBrk="1" latinLnBrk="0" hangingPunct="1">
              <a:spcBef>
                <a:spcPct val="20000"/>
              </a:spcBef>
              <a:buClr>
                <a:srgbClr val="509E2F"/>
              </a:buClr>
              <a:buFont typeface="Wingdings" pitchFamily="2" charset="2"/>
              <a:buChar char="§"/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538163" indent="-271463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˃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000"/>
              </a:lnSpc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i="1" dirty="0" smtClean="0"/>
              <a:t>(Keim 2006)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08278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6"/>
            <a:r>
              <a:rPr lang="en-US" dirty="0" smtClean="0"/>
              <a:t>Visualization needs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64E24F-69E2-485C-808C-18973978D64C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38" name="Textplatzhalter 11"/>
          <p:cNvSpPr txBox="1">
            <a:spLocks/>
          </p:cNvSpPr>
          <p:nvPr/>
        </p:nvSpPr>
        <p:spPr>
          <a:xfrm>
            <a:off x="251520" y="1001945"/>
            <a:ext cx="7127875" cy="4319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175" indent="-3175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rgbClr val="509E2F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269875" indent="-269875" algn="l" defTabSz="914400" rtl="0" eaLnBrk="1" latinLnBrk="0" hangingPunct="1">
              <a:spcBef>
                <a:spcPct val="20000"/>
              </a:spcBef>
              <a:buClr>
                <a:srgbClr val="509E2F"/>
              </a:buClr>
              <a:buFont typeface="Wingdings" pitchFamily="2" charset="2"/>
              <a:buChar char="§"/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538163" indent="-271463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˃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000"/>
              </a:lnSpc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dirty="0" smtClean="0">
                <a:latin typeface="+mj-lt"/>
                <a:cs typeface="Times New Roman" panose="02020603050405020304" pitchFamily="18" charset="0"/>
              </a:rPr>
              <a:t>Scale dependence</a:t>
            </a:r>
          </a:p>
          <a:p>
            <a:pPr lvl="2"/>
            <a:endParaRPr lang="de-DE" b="0" dirty="0" smtClean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644008" y="1124744"/>
            <a:ext cx="20890" cy="4874056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01806" y="1470712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systems modelling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734930" y="2643558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Regional modelling</a:t>
            </a:r>
            <a:endParaRPr lang="en-US" b="1" dirty="0"/>
          </a:p>
        </p:txBody>
      </p:sp>
      <p:sp>
        <p:nvSpPr>
          <p:cNvPr id="39" name="Rectangle 38"/>
          <p:cNvSpPr/>
          <p:nvPr/>
        </p:nvSpPr>
        <p:spPr>
          <a:xfrm>
            <a:off x="4701806" y="3231584"/>
            <a:ext cx="3210528" cy="276721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rgbClr val="9DC11F"/>
              </a:gs>
              <a:gs pos="83000">
                <a:srgbClr val="9DC11F"/>
              </a:gs>
              <a:gs pos="100000">
                <a:srgbClr val="9DC11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/>
          <p:cNvSpPr txBox="1"/>
          <p:nvPr/>
        </p:nvSpPr>
        <p:spPr>
          <a:xfrm>
            <a:off x="4788453" y="555746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Building Simulation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817404" y="4630202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District modelling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817404" y="3659222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City modelling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878446" y="5589240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9DC11F"/>
                </a:solidFill>
              </a:rPr>
              <a:t>3D</a:t>
            </a:r>
            <a:endParaRPr lang="de-DE" sz="2400" b="1" dirty="0">
              <a:solidFill>
                <a:srgbClr val="9DC11F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878446" y="1095127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65000"/>
                  </a:schemeClr>
                </a:solidFill>
              </a:rPr>
              <a:t>2D</a:t>
            </a:r>
            <a:endParaRPr lang="de-DE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36305" y="5938505"/>
            <a:ext cx="5220071" cy="330780"/>
          </a:xfrm>
        </p:spPr>
        <p:txBody>
          <a:bodyPr/>
          <a:lstStyle/>
          <a:p>
            <a:r>
              <a:rPr lang="de-DE" sz="1200" i="1" dirty="0" smtClean="0"/>
              <a:t>(Murshed 2009)</a:t>
            </a:r>
            <a:endParaRPr lang="en-US" sz="12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76" y="1542683"/>
            <a:ext cx="2944128" cy="438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7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6"/>
            <a:r>
              <a:rPr lang="en-US" dirty="0" smtClean="0"/>
              <a:t>Visualization needs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64E24F-69E2-485C-808C-18973978D64C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38" name="Textplatzhalter 11"/>
          <p:cNvSpPr txBox="1">
            <a:spLocks/>
          </p:cNvSpPr>
          <p:nvPr/>
        </p:nvSpPr>
        <p:spPr>
          <a:xfrm>
            <a:off x="251520" y="1519182"/>
            <a:ext cx="7127875" cy="4319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175" indent="-3175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rgbClr val="509E2F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269875" indent="-269875" algn="l" defTabSz="914400" rtl="0" eaLnBrk="1" latinLnBrk="0" hangingPunct="1">
              <a:spcBef>
                <a:spcPct val="20000"/>
              </a:spcBef>
              <a:buClr>
                <a:srgbClr val="509E2F"/>
              </a:buClr>
              <a:buFont typeface="Wingdings" pitchFamily="2" charset="2"/>
              <a:buChar char="§"/>
              <a:defRPr sz="1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538163" indent="-271463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˃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000"/>
              </a:lnSpc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dirty="0" smtClean="0">
                <a:latin typeface="+mj-lt"/>
                <a:cs typeface="Times New Roman" panose="02020603050405020304" pitchFamily="18" charset="0"/>
              </a:rPr>
              <a:t>Scale dependence</a:t>
            </a:r>
          </a:p>
          <a:p>
            <a:pPr lvl="2"/>
            <a:endParaRPr lang="de-DE" b="0" dirty="0" smtClean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644008" y="1124744"/>
            <a:ext cx="20890" cy="4874056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01806" y="1470712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Global systems modelling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4734930" y="264355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Regional modelling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701806" y="3231584"/>
            <a:ext cx="3210528" cy="276721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rgbClr val="9DC11F"/>
              </a:gs>
              <a:gs pos="83000">
                <a:srgbClr val="9DC11F"/>
              </a:gs>
              <a:gs pos="100000">
                <a:srgbClr val="9DC11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/>
          <p:cNvSpPr txBox="1"/>
          <p:nvPr/>
        </p:nvSpPr>
        <p:spPr>
          <a:xfrm>
            <a:off x="4788453" y="555746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Building Simulation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817404" y="4630202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District modelling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817404" y="3659222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City modelling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878446" y="5589240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rgbClr val="9DC11F"/>
                </a:solidFill>
              </a:rPr>
              <a:t>3D</a:t>
            </a:r>
            <a:endParaRPr lang="de-DE" sz="2400" b="1" dirty="0">
              <a:solidFill>
                <a:srgbClr val="9DC11F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878446" y="1095127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chemeClr val="bg1">
                    <a:lumMod val="65000"/>
                  </a:schemeClr>
                </a:solidFill>
              </a:rPr>
              <a:t>2D</a:t>
            </a:r>
            <a:endParaRPr lang="de-DE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AutoShape 2" descr="https://upload.wikimedia.org/wikipedia/commons/thumb/f/f4/Energy-consumption-per-capita-2003.png/550px-Energy-consumption-per-capita-2003.png"/>
          <p:cNvSpPr>
            <a:spLocks noChangeAspect="1" noChangeArrowheads="1"/>
          </p:cNvSpPr>
          <p:nvPr/>
        </p:nvSpPr>
        <p:spPr bwMode="auto">
          <a:xfrm>
            <a:off x="155575" y="-1104900"/>
            <a:ext cx="52387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" name="AutoShape 4" descr="https://upload.wikimedia.org/wikipedia/commons/f/f4/Energy-consumption-per-capita-2003.png"/>
          <p:cNvSpPr>
            <a:spLocks noChangeAspect="1" noChangeArrowheads="1"/>
          </p:cNvSpPr>
          <p:nvPr/>
        </p:nvSpPr>
        <p:spPr bwMode="auto">
          <a:xfrm>
            <a:off x="634511" y="2110606"/>
            <a:ext cx="5424537" cy="238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8" descr="https://upload.wikimedia.org/wikipedia/commons/f/f4/Energy-consumption-per-capita-2003.png"/>
          <p:cNvSpPr>
            <a:spLocks noChangeAspect="1" noChangeArrowheads="1"/>
          </p:cNvSpPr>
          <p:nvPr/>
        </p:nvSpPr>
        <p:spPr bwMode="auto">
          <a:xfrm>
            <a:off x="971600" y="2643558"/>
            <a:ext cx="2744198" cy="274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7" y="2702915"/>
            <a:ext cx="4408376" cy="19400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65971" y="4711775"/>
            <a:ext cx="26233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i="1" dirty="0" smtClean="0"/>
              <a:t>(International </a:t>
            </a:r>
            <a:r>
              <a:rPr lang="de-DE" sz="1200" i="1" dirty="0"/>
              <a:t>Energy </a:t>
            </a:r>
            <a:r>
              <a:rPr lang="de-DE" sz="1200" i="1" dirty="0" smtClean="0"/>
              <a:t>Agency, 2004)</a:t>
            </a:r>
            <a:endParaRPr lang="de-DE" sz="1200" i="1" dirty="0"/>
          </a:p>
        </p:txBody>
      </p:sp>
    </p:spTree>
    <p:extLst>
      <p:ext uri="{BB962C8B-B14F-4D97-AF65-F5344CB8AC3E}">
        <p14:creationId xmlns:p14="http://schemas.microsoft.com/office/powerpoint/2010/main" val="56319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halt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1336</Words>
  <Application>Microsoft Office PowerPoint</Application>
  <PresentationFormat>On-screen Show (4:3)</PresentationFormat>
  <Paragraphs>389</Paragraphs>
  <Slides>28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  <vt:variant>
        <vt:lpstr>Custom Shows</vt:lpstr>
      </vt:variant>
      <vt:variant>
        <vt:i4>1</vt:i4>
      </vt:variant>
    </vt:vector>
  </HeadingPairs>
  <TitlesOfParts>
    <vt:vector size="36" baseType="lpstr">
      <vt:lpstr>Arial</vt:lpstr>
      <vt:lpstr>Calibri</vt:lpstr>
      <vt:lpstr>Cambria Math</vt:lpstr>
      <vt:lpstr>CMR12</vt:lpstr>
      <vt:lpstr>Times New Roman</vt:lpstr>
      <vt:lpstr>Wingdings</vt:lpstr>
      <vt:lpstr>Inhalt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Thesis_akila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Interface Development</dc:title>
  <dc:creator>Akila Sriramulu</dc:creator>
  <cp:lastModifiedBy>Syed Murshed</cp:lastModifiedBy>
  <cp:revision>366</cp:revision>
  <dcterms:created xsi:type="dcterms:W3CDTF">2013-09-06T12:19:16Z</dcterms:created>
  <dcterms:modified xsi:type="dcterms:W3CDTF">2016-09-14T19:27:14Z</dcterms:modified>
</cp:coreProperties>
</file>